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Lst>
  <p:sldSz cy="5143500" cx="9144000"/>
  <p:notesSz cx="6858000" cy="9144000"/>
  <p:embeddedFontLst>
    <p:embeddedFont>
      <p:font typeface="Nunito ExtraLight"/>
      <p:regular r:id="rId118"/>
      <p:bold r:id="rId119"/>
      <p:italic r:id="rId120"/>
      <p:boldItalic r:id="rId121"/>
    </p:embeddedFont>
    <p:embeddedFont>
      <p:font typeface="Nunito"/>
      <p:regular r:id="rId122"/>
      <p:bold r:id="rId123"/>
      <p:italic r:id="rId124"/>
      <p:boldItalic r:id="rId125"/>
    </p:embeddedFont>
    <p:embeddedFont>
      <p:font typeface="Roboto Mono"/>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130" roundtripDataSignature="AMtx7mjTweimZhGYOSJFFVMMt/6PXDHd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RobotoMono-boldItalic.fntdata"/><Relationship Id="rId128" Type="http://schemas.openxmlformats.org/officeDocument/2006/relationships/font" Target="fonts/RobotoMono-italic.fntdata"/><Relationship Id="rId127" Type="http://schemas.openxmlformats.org/officeDocument/2006/relationships/font" Target="fonts/RobotoMono-bold.fntdata"/><Relationship Id="rId126" Type="http://schemas.openxmlformats.org/officeDocument/2006/relationships/font" Target="fonts/RobotoMono-regular.fntdata"/><Relationship Id="rId26" Type="http://schemas.openxmlformats.org/officeDocument/2006/relationships/slide" Target="slides/slide20.xml"/><Relationship Id="rId121" Type="http://schemas.openxmlformats.org/officeDocument/2006/relationships/font" Target="fonts/NunitoExtraLight-boldItalic.fntdata"/><Relationship Id="rId25" Type="http://schemas.openxmlformats.org/officeDocument/2006/relationships/slide" Target="slides/slide19.xml"/><Relationship Id="rId120" Type="http://schemas.openxmlformats.org/officeDocument/2006/relationships/font" Target="fonts/NunitoExtraLight-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Nunito-boldItalic.fntdata"/><Relationship Id="rId29" Type="http://schemas.openxmlformats.org/officeDocument/2006/relationships/slide" Target="slides/slide23.xml"/><Relationship Id="rId124" Type="http://schemas.openxmlformats.org/officeDocument/2006/relationships/font" Target="fonts/Nunito-italic.fntdata"/><Relationship Id="rId123" Type="http://schemas.openxmlformats.org/officeDocument/2006/relationships/font" Target="fonts/Nunito-bold.fntdata"/><Relationship Id="rId122" Type="http://schemas.openxmlformats.org/officeDocument/2006/relationships/font" Target="fonts/Nunito-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NunitoExtraLight-regular.fntdata"/><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NunitoExtraLight-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customschemas.google.com/relationships/presentationmetadata" Target="meta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0dc48b782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0dc48b7826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7" name="Google Shape;847;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 name="Google Shape;854;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1" name="Google Shape;861;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7" name="Google Shape;867;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4" name="Google Shape;874;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 name="Google Shape;881;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8" name="Google Shape;888;p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0deacd078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0deacd078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1" name="Google Shape;901;p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6" name="Google Shape;906;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0" name="Google Shape;250;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8" name="Google Shape;918;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7" name="Google Shape;927;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dc48b782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0dc48b782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dc48b782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0dc48b7826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dc48b782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0dc48b7826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0dc48b782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0dc48b782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0dc48b782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0dc48b7826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dc48b782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0dc48b7826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0dc48b782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0dc48b7826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0dc48b782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0dc48b7826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0dc48b782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0dc48b7826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0dc48b782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0dc48b7826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0dc48b782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20dc48b7826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dc48b782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0dc48b7826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0dc48b782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0dc48b7826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0dc48b782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0dc48b7826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0dc48b782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0dc48b7826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0dc48b782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20dc48b7826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dc48b782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20dc48b7826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0dc48b782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0dc48b7826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0dc48b782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20dc48b7826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0dc48b782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0dc48b7826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0dc48b782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20dc48b7826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0dc48b7826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20dc48b7826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0dc48b782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0dc48b7826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 name="Google Shape;19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0dc48b782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0dc48b7826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4" name="Google Shape;454;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1" name="Google Shape;481;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0dc48b782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0dc48b7826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0dc48b782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0dc48b7826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0dc48b782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20dc48b7826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0dc48b782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20dc48b7826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8" name="Google Shape;538;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8" name="Google Shape;558;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0deacd07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0deacd07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0deacd07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0deacd07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0deacd078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0deacd078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0deacd07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0deacd07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0deacd078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0deacd078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0deacd078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0deacd078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0deacd078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0deacd078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0deacd078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0deacd078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0dc48b78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0dc48b782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0deacd078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0deacd078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0deacd078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0deacd078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0deacd078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0deacd078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0deacd078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0deacd078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5" name="Google Shape;665;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9" name="Google Shape;679;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6" name="Google Shape;686;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3" name="Google Shape;693;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0" name="Google Shape;700;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0dc48b78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0dc48b782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3" name="Google Shape;713;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0" name="Google Shape;720;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3" name="Google Shape;743;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7" name="Google Shape;757;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4" name="Google Shape;764;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1" name="Google Shape;771;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0dc48b782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0dc48b782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8" name="Google Shape;778;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2" name="Google Shape;792;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9" name="Google Shape;799;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6" name="Google Shape;806;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3" name="Google Shape;813;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0" name="Google Shape;820;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3" name="Google Shape;833;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0" name="Google Shape;840;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hyperlink" Target="https://www.instagram.com/cmstreambe/" TargetMode="External"/><Relationship Id="rId13" Type="http://schemas.openxmlformats.org/officeDocument/2006/relationships/image" Target="../media/image2.png"/><Relationship Id="rId12"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7.png"/><Relationship Id="rId4" Type="http://schemas.openxmlformats.org/officeDocument/2006/relationships/hyperlink" Target="https://www.linkedin.com/company/streambe/" TargetMode="External"/><Relationship Id="rId9" Type="http://schemas.openxmlformats.org/officeDocument/2006/relationships/image" Target="../media/image8.png"/><Relationship Id="rId5" Type="http://schemas.openxmlformats.org/officeDocument/2006/relationships/hyperlink" Target="https://www.facebook.com/Streambe/" TargetMode="External"/><Relationship Id="rId6" Type="http://schemas.openxmlformats.org/officeDocument/2006/relationships/image" Target="../media/image4.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hyperlink" Target="https://www.instagram.com/cmstreambe/" TargetMode="External"/><Relationship Id="rId12"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hyperlink" Target="https://www.linkedin.com/company/streambe/" TargetMode="External"/><Relationship Id="rId3" Type="http://schemas.openxmlformats.org/officeDocument/2006/relationships/image" Target="../media/image7.png"/><Relationship Id="rId4" Type="http://schemas.openxmlformats.org/officeDocument/2006/relationships/hyperlink" Target="https://www.linkedin.com/company/streambe/" TargetMode="External"/><Relationship Id="rId9" Type="http://schemas.openxmlformats.org/officeDocument/2006/relationships/image" Target="../media/image8.png"/><Relationship Id="rId5" Type="http://schemas.openxmlformats.org/officeDocument/2006/relationships/hyperlink" Target="https://www.facebook.com/Streambe/" TargetMode="External"/><Relationship Id="rId6" Type="http://schemas.openxmlformats.org/officeDocument/2006/relationships/image" Target="../media/image4.png"/><Relationship Id="rId7" Type="http://schemas.openxmlformats.org/officeDocument/2006/relationships/hyperlink" Target="https://www.facebook.com/Streambe/" TargetMode="External"/><Relationship Id="rId8" Type="http://schemas.openxmlformats.org/officeDocument/2006/relationships/hyperlink" Target="https://www.instagram.com/cmstreambe/"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7" name="Shape 7"/>
        <p:cNvGrpSpPr/>
        <p:nvPr/>
      </p:nvGrpSpPr>
      <p:grpSpPr>
        <a:xfrm>
          <a:off x="0" y="0"/>
          <a:ext cx="0" cy="0"/>
          <a:chOff x="0" y="0"/>
          <a:chExt cx="0" cy="0"/>
        </a:xfrm>
      </p:grpSpPr>
      <p:pic>
        <p:nvPicPr>
          <p:cNvPr id="8" name="Google Shape;8;p68"/>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 name="Google Shape;9;p6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 name="Google Shape;10;p6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1" name="Google Shape;11;p6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 name="Google Shape;12;p68"/>
          <p:cNvGrpSpPr/>
          <p:nvPr/>
        </p:nvGrpSpPr>
        <p:grpSpPr>
          <a:xfrm>
            <a:off x="3599770" y="4739645"/>
            <a:ext cx="1965000" cy="329110"/>
            <a:chOff x="3076828" y="6119929"/>
            <a:chExt cx="2983149" cy="499636"/>
          </a:xfrm>
        </p:grpSpPr>
        <p:pic>
          <p:nvPicPr>
            <p:cNvPr id="13" name="Google Shape;13;p68"/>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 name="Google Shape;14;p68"/>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 name="Google Shape;15;p68"/>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78" name="Shape 78"/>
        <p:cNvGrpSpPr/>
        <p:nvPr/>
      </p:nvGrpSpPr>
      <p:grpSpPr>
        <a:xfrm>
          <a:off x="0" y="0"/>
          <a:ext cx="0" cy="0"/>
          <a:chOff x="0" y="0"/>
          <a:chExt cx="0" cy="0"/>
        </a:xfrm>
      </p:grpSpPr>
      <p:pic>
        <p:nvPicPr>
          <p:cNvPr id="79" name="Google Shape;79;p70"/>
          <p:cNvPicPr preferRelativeResize="0"/>
          <p:nvPr/>
        </p:nvPicPr>
        <p:blipFill rotWithShape="1">
          <a:blip r:embed="rId2">
            <a:alphaModFix/>
          </a:blip>
          <a:srcRect b="0" l="0" r="0" t="0"/>
          <a:stretch/>
        </p:blipFill>
        <p:spPr>
          <a:xfrm>
            <a:off x="-2210" y="-26583"/>
            <a:ext cx="9183282" cy="5170083"/>
          </a:xfrm>
          <a:prstGeom prst="rect">
            <a:avLst/>
          </a:prstGeom>
          <a:noFill/>
          <a:ln>
            <a:noFill/>
          </a:ln>
        </p:spPr>
      </p:pic>
      <p:sp>
        <p:nvSpPr>
          <p:cNvPr id="80" name="Google Shape;80;p7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rgbClr val="4089D7"/>
              </a:buClr>
              <a:buSzPts val="4100"/>
              <a:buFont typeface="Nunito"/>
              <a:buNone/>
              <a:defRPr b="1" sz="41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1" name="Google Shape;81;p7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7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3" name="Google Shape;83;p7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85" name="Google Shape;85;p70"/>
          <p:cNvGrpSpPr/>
          <p:nvPr/>
        </p:nvGrpSpPr>
        <p:grpSpPr>
          <a:xfrm>
            <a:off x="3599770" y="4739645"/>
            <a:ext cx="1965000" cy="329110"/>
            <a:chOff x="3076828" y="6119929"/>
            <a:chExt cx="2983149" cy="499636"/>
          </a:xfrm>
        </p:grpSpPr>
        <p:pic>
          <p:nvPicPr>
            <p:cNvPr id="86" name="Google Shape;86;p70"/>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87" name="Google Shape;87;p70"/>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88" name="Google Shape;88;p70"/>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89" name="Shape 89"/>
        <p:cNvGrpSpPr/>
        <p:nvPr/>
      </p:nvGrpSpPr>
      <p:grpSpPr>
        <a:xfrm>
          <a:off x="0" y="0"/>
          <a:ext cx="0" cy="0"/>
          <a:chOff x="0" y="0"/>
          <a:chExt cx="0" cy="0"/>
        </a:xfrm>
      </p:grpSpPr>
      <p:pic>
        <p:nvPicPr>
          <p:cNvPr id="90" name="Google Shape;90;p71"/>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91" name="Google Shape;91;p7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2" name="Google Shape;92;p7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93" name="Google Shape;93;p7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94" name="Google Shape;94;p7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7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97" name="Google Shape;97;p71"/>
          <p:cNvGrpSpPr/>
          <p:nvPr/>
        </p:nvGrpSpPr>
        <p:grpSpPr>
          <a:xfrm>
            <a:off x="3599770" y="4739645"/>
            <a:ext cx="1965000" cy="329110"/>
            <a:chOff x="3076828" y="6119929"/>
            <a:chExt cx="2983149" cy="499636"/>
          </a:xfrm>
        </p:grpSpPr>
        <p:pic>
          <p:nvPicPr>
            <p:cNvPr id="98" name="Google Shape;98;p71"/>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99" name="Google Shape;99;p71"/>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00" name="Google Shape;100;p71"/>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 blanco">
  <p:cSld name="1_En blanco">
    <p:bg>
      <p:bgPr>
        <a:solidFill>
          <a:schemeClr val="lt2"/>
        </a:solidFill>
      </p:bgPr>
    </p:bg>
    <p:spTree>
      <p:nvGrpSpPr>
        <p:cNvPr id="101" name="Shape 101"/>
        <p:cNvGrpSpPr/>
        <p:nvPr/>
      </p:nvGrpSpPr>
      <p:grpSpPr>
        <a:xfrm>
          <a:off x="0" y="0"/>
          <a:ext cx="0" cy="0"/>
          <a:chOff x="0" y="0"/>
          <a:chExt cx="0" cy="0"/>
        </a:xfrm>
      </p:grpSpPr>
      <p:pic>
        <p:nvPicPr>
          <p:cNvPr id="102" name="Google Shape;102;p72"/>
          <p:cNvPicPr preferRelativeResize="0"/>
          <p:nvPr/>
        </p:nvPicPr>
        <p:blipFill rotWithShape="1">
          <a:blip r:embed="rId2">
            <a:alphaModFix/>
          </a:blip>
          <a:srcRect b="0" l="0" r="0" t="0"/>
          <a:stretch/>
        </p:blipFill>
        <p:spPr>
          <a:xfrm>
            <a:off x="1759" y="-34783"/>
            <a:ext cx="9197848" cy="5178285"/>
          </a:xfrm>
          <a:prstGeom prst="rect">
            <a:avLst/>
          </a:prstGeom>
          <a:noFill/>
          <a:ln>
            <a:noFill/>
          </a:ln>
        </p:spPr>
      </p:pic>
      <p:sp>
        <p:nvSpPr>
          <p:cNvPr id="103" name="Google Shape;103;p7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7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06" name="Google Shape;106;p72"/>
          <p:cNvPicPr preferRelativeResize="0"/>
          <p:nvPr/>
        </p:nvPicPr>
        <p:blipFill rotWithShape="1">
          <a:blip r:embed="rId3">
            <a:alphaModFix/>
          </a:blip>
          <a:srcRect b="0" l="0" r="0" t="0"/>
          <a:stretch/>
        </p:blipFill>
        <p:spPr>
          <a:xfrm>
            <a:off x="3611761" y="2221610"/>
            <a:ext cx="1920483" cy="700281"/>
          </a:xfrm>
          <a:prstGeom prst="rect">
            <a:avLst/>
          </a:prstGeom>
          <a:noFill/>
          <a:ln>
            <a:noFill/>
          </a:ln>
        </p:spPr>
      </p:pic>
      <p:pic>
        <p:nvPicPr>
          <p:cNvPr id="107" name="Google Shape;107;p72"/>
          <p:cNvPicPr preferRelativeResize="0"/>
          <p:nvPr/>
        </p:nvPicPr>
        <p:blipFill rotWithShape="1">
          <a:blip r:embed="rId4">
            <a:alphaModFix/>
          </a:blip>
          <a:srcRect b="0" l="0" r="0" t="0"/>
          <a:stretch/>
        </p:blipFill>
        <p:spPr>
          <a:xfrm>
            <a:off x="3990945" y="4801560"/>
            <a:ext cx="1162111" cy="19289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8" name="Shape 108"/>
        <p:cNvGrpSpPr/>
        <p:nvPr/>
      </p:nvGrpSpPr>
      <p:grpSpPr>
        <a:xfrm>
          <a:off x="0" y="0"/>
          <a:ext cx="0" cy="0"/>
          <a:chOff x="0" y="0"/>
          <a:chExt cx="0" cy="0"/>
        </a:xfrm>
      </p:grpSpPr>
      <p:pic>
        <p:nvPicPr>
          <p:cNvPr id="109" name="Google Shape;109;p81"/>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10" name="Google Shape;110;p8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8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8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13" name="Google Shape;113;p81"/>
          <p:cNvGrpSpPr/>
          <p:nvPr/>
        </p:nvGrpSpPr>
        <p:grpSpPr>
          <a:xfrm>
            <a:off x="3599770" y="4739645"/>
            <a:ext cx="1965000" cy="329110"/>
            <a:chOff x="3076828" y="6119929"/>
            <a:chExt cx="2983149" cy="499636"/>
          </a:xfrm>
        </p:grpSpPr>
        <p:pic>
          <p:nvPicPr>
            <p:cNvPr id="114" name="Google Shape;114;p81"/>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15" name="Google Shape;115;p81"/>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16" name="Google Shape;116;p81"/>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7" name="Shape 117"/>
        <p:cNvGrpSpPr/>
        <p:nvPr/>
      </p:nvGrpSpPr>
      <p:grpSpPr>
        <a:xfrm>
          <a:off x="0" y="0"/>
          <a:ext cx="0" cy="0"/>
          <a:chOff x="0" y="0"/>
          <a:chExt cx="0" cy="0"/>
        </a:xfrm>
      </p:grpSpPr>
      <p:pic>
        <p:nvPicPr>
          <p:cNvPr id="118" name="Google Shape;118;p82"/>
          <p:cNvPicPr preferRelativeResize="0"/>
          <p:nvPr/>
        </p:nvPicPr>
        <p:blipFill rotWithShape="1">
          <a:blip r:embed="rId2">
            <a:alphaModFix/>
          </a:blip>
          <a:srcRect b="0" l="0" r="0" t="0"/>
          <a:stretch/>
        </p:blipFill>
        <p:spPr>
          <a:xfrm>
            <a:off x="-1" y="0"/>
            <a:ext cx="9144002" cy="5143500"/>
          </a:xfrm>
          <a:prstGeom prst="rect">
            <a:avLst/>
          </a:prstGeom>
          <a:noFill/>
          <a:ln>
            <a:noFill/>
          </a:ln>
        </p:spPr>
      </p:pic>
      <p:sp>
        <p:nvSpPr>
          <p:cNvPr id="119" name="Google Shape;119;p8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42900" lvl="0" marL="457200" marR="0" algn="l">
              <a:lnSpc>
                <a:spcPct val="90000"/>
              </a:lnSpc>
              <a:spcBef>
                <a:spcPts val="800"/>
              </a:spcBef>
              <a:spcAft>
                <a:spcPts val="0"/>
              </a:spcAft>
              <a:buClr>
                <a:schemeClr val="dk1"/>
              </a:buClr>
              <a:buSzPts val="1800"/>
              <a:buFont typeface="Arial"/>
              <a:buChar char="•"/>
              <a:defRPr sz="1800">
                <a:latin typeface="Nunito"/>
                <a:ea typeface="Nunito"/>
                <a:cs typeface="Nunito"/>
                <a:sym typeface="Nunito"/>
              </a:defRPr>
            </a:lvl1pPr>
            <a:lvl2pPr indent="-342900" lvl="1" marL="914400" algn="l">
              <a:lnSpc>
                <a:spcPct val="90000"/>
              </a:lnSpc>
              <a:spcBef>
                <a:spcPts val="400"/>
              </a:spcBef>
              <a:spcAft>
                <a:spcPts val="0"/>
              </a:spcAft>
              <a:buClr>
                <a:schemeClr val="dk1"/>
              </a:buClr>
              <a:buSzPts val="1800"/>
              <a:buChar char="•"/>
              <a:defRPr/>
            </a:lvl2pPr>
            <a:lvl3pPr indent="-323850" lvl="2" marL="1371600" algn="l">
              <a:lnSpc>
                <a:spcPct val="90000"/>
              </a:lnSpc>
              <a:spcBef>
                <a:spcPts val="400"/>
              </a:spcBef>
              <a:spcAft>
                <a:spcPts val="0"/>
              </a:spcAft>
              <a:buClr>
                <a:schemeClr val="dk1"/>
              </a:buClr>
              <a:buSzPts val="15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8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8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2" name="Google Shape;122;p8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23" name="Google Shape;123;p82"/>
          <p:cNvGrpSpPr/>
          <p:nvPr/>
        </p:nvGrpSpPr>
        <p:grpSpPr>
          <a:xfrm>
            <a:off x="3599770" y="4739645"/>
            <a:ext cx="1965000" cy="329110"/>
            <a:chOff x="3076828" y="6119929"/>
            <a:chExt cx="2983149" cy="499636"/>
          </a:xfrm>
        </p:grpSpPr>
        <p:pic>
          <p:nvPicPr>
            <p:cNvPr id="124" name="Google Shape;124;p82"/>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25" name="Google Shape;125;p82"/>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sp>
        <p:nvSpPr>
          <p:cNvPr id="126" name="Google Shape;126;p8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solidFill>
                  <a:srgbClr val="4089D7"/>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27" name="Google Shape;127;p82"/>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28" name="Shape 128"/>
        <p:cNvGrpSpPr/>
        <p:nvPr/>
      </p:nvGrpSpPr>
      <p:grpSpPr>
        <a:xfrm>
          <a:off x="0" y="0"/>
          <a:ext cx="0" cy="0"/>
          <a:chOff x="0" y="0"/>
          <a:chExt cx="0" cy="0"/>
        </a:xfrm>
      </p:grpSpPr>
      <p:pic>
        <p:nvPicPr>
          <p:cNvPr id="129" name="Google Shape;129;p83"/>
          <p:cNvPicPr preferRelativeResize="0"/>
          <p:nvPr/>
        </p:nvPicPr>
        <p:blipFill rotWithShape="1">
          <a:blip r:embed="rId2">
            <a:alphaModFix/>
          </a:blip>
          <a:srcRect b="0" l="0" r="0" t="0"/>
          <a:stretch/>
        </p:blipFill>
        <p:spPr>
          <a:xfrm>
            <a:off x="-13151" y="-49427"/>
            <a:ext cx="9223858" cy="5192928"/>
          </a:xfrm>
          <a:prstGeom prst="rect">
            <a:avLst/>
          </a:prstGeom>
          <a:noFill/>
          <a:ln>
            <a:noFill/>
          </a:ln>
        </p:spPr>
      </p:pic>
      <p:sp>
        <p:nvSpPr>
          <p:cNvPr id="130" name="Google Shape;130;p83"/>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4089D7"/>
              </a:buClr>
              <a:buSzPts val="4100"/>
              <a:buFont typeface="Nuni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1" name="Google Shape;131;p83"/>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666666"/>
              </a:buClr>
              <a:buSzPts val="1800"/>
              <a:buNone/>
              <a:defRPr sz="1800">
                <a:solidFill>
                  <a:srgbClr val="666666"/>
                </a:solidFill>
              </a:defRPr>
            </a:lvl1pPr>
            <a:lvl2pPr indent="-228600" lvl="1" marL="914400" algn="l">
              <a:lnSpc>
                <a:spcPct val="90000"/>
              </a:lnSpc>
              <a:spcBef>
                <a:spcPts val="400"/>
              </a:spcBef>
              <a:spcAft>
                <a:spcPts val="0"/>
              </a:spcAft>
              <a:buClr>
                <a:srgbClr val="9E9E9E"/>
              </a:buClr>
              <a:buSzPts val="1500"/>
              <a:buNone/>
              <a:defRPr sz="1500">
                <a:solidFill>
                  <a:srgbClr val="9E9E9E"/>
                </a:solidFill>
              </a:defRPr>
            </a:lvl2pPr>
            <a:lvl3pPr indent="-228600" lvl="2" marL="1371600" algn="l">
              <a:lnSpc>
                <a:spcPct val="90000"/>
              </a:lnSpc>
              <a:spcBef>
                <a:spcPts val="400"/>
              </a:spcBef>
              <a:spcAft>
                <a:spcPts val="0"/>
              </a:spcAft>
              <a:buClr>
                <a:srgbClr val="9E9E9E"/>
              </a:buClr>
              <a:buSzPts val="1400"/>
              <a:buNone/>
              <a:defRPr sz="1400">
                <a:solidFill>
                  <a:srgbClr val="9E9E9E"/>
                </a:solidFill>
              </a:defRPr>
            </a:lvl3pPr>
            <a:lvl4pPr indent="-228600" lvl="3" marL="1828800" algn="l">
              <a:lnSpc>
                <a:spcPct val="90000"/>
              </a:lnSpc>
              <a:spcBef>
                <a:spcPts val="400"/>
              </a:spcBef>
              <a:spcAft>
                <a:spcPts val="0"/>
              </a:spcAft>
              <a:buClr>
                <a:srgbClr val="9E9E9E"/>
              </a:buClr>
              <a:buSzPts val="1200"/>
              <a:buNone/>
              <a:defRPr sz="1200">
                <a:solidFill>
                  <a:srgbClr val="9E9E9E"/>
                </a:solidFill>
              </a:defRPr>
            </a:lvl4pPr>
            <a:lvl5pPr indent="-228600" lvl="4" marL="2286000" algn="l">
              <a:lnSpc>
                <a:spcPct val="90000"/>
              </a:lnSpc>
              <a:spcBef>
                <a:spcPts val="400"/>
              </a:spcBef>
              <a:spcAft>
                <a:spcPts val="0"/>
              </a:spcAft>
              <a:buClr>
                <a:srgbClr val="9E9E9E"/>
              </a:buClr>
              <a:buSzPts val="1200"/>
              <a:buNone/>
              <a:defRPr sz="1200">
                <a:solidFill>
                  <a:srgbClr val="9E9E9E"/>
                </a:solidFill>
              </a:defRPr>
            </a:lvl5pPr>
            <a:lvl6pPr indent="-228600" lvl="5" marL="2743200" algn="l">
              <a:lnSpc>
                <a:spcPct val="90000"/>
              </a:lnSpc>
              <a:spcBef>
                <a:spcPts val="400"/>
              </a:spcBef>
              <a:spcAft>
                <a:spcPts val="0"/>
              </a:spcAft>
              <a:buClr>
                <a:srgbClr val="9E9E9E"/>
              </a:buClr>
              <a:buSzPts val="1200"/>
              <a:buNone/>
              <a:defRPr sz="1200">
                <a:solidFill>
                  <a:srgbClr val="9E9E9E"/>
                </a:solidFill>
              </a:defRPr>
            </a:lvl6pPr>
            <a:lvl7pPr indent="-228600" lvl="6" marL="3200400" algn="l">
              <a:lnSpc>
                <a:spcPct val="90000"/>
              </a:lnSpc>
              <a:spcBef>
                <a:spcPts val="400"/>
              </a:spcBef>
              <a:spcAft>
                <a:spcPts val="0"/>
              </a:spcAft>
              <a:buClr>
                <a:srgbClr val="9E9E9E"/>
              </a:buClr>
              <a:buSzPts val="1200"/>
              <a:buNone/>
              <a:defRPr sz="1200">
                <a:solidFill>
                  <a:srgbClr val="9E9E9E"/>
                </a:solidFill>
              </a:defRPr>
            </a:lvl7pPr>
            <a:lvl8pPr indent="-228600" lvl="7" marL="3657600" algn="l">
              <a:lnSpc>
                <a:spcPct val="90000"/>
              </a:lnSpc>
              <a:spcBef>
                <a:spcPts val="400"/>
              </a:spcBef>
              <a:spcAft>
                <a:spcPts val="0"/>
              </a:spcAft>
              <a:buClr>
                <a:srgbClr val="9E9E9E"/>
              </a:buClr>
              <a:buSzPts val="1200"/>
              <a:buNone/>
              <a:defRPr sz="1200">
                <a:solidFill>
                  <a:srgbClr val="9E9E9E"/>
                </a:solidFill>
              </a:defRPr>
            </a:lvl8pPr>
            <a:lvl9pPr indent="-228600" lvl="8" marL="4114800" algn="l">
              <a:lnSpc>
                <a:spcPct val="90000"/>
              </a:lnSpc>
              <a:spcBef>
                <a:spcPts val="400"/>
              </a:spcBef>
              <a:spcAft>
                <a:spcPts val="0"/>
              </a:spcAft>
              <a:buClr>
                <a:srgbClr val="9E9E9E"/>
              </a:buClr>
              <a:buSzPts val="1200"/>
              <a:buNone/>
              <a:defRPr sz="1200">
                <a:solidFill>
                  <a:srgbClr val="9E9E9E"/>
                </a:solidFill>
              </a:defRPr>
            </a:lvl9pPr>
          </a:lstStyle>
          <a:p/>
        </p:txBody>
      </p:sp>
      <p:sp>
        <p:nvSpPr>
          <p:cNvPr id="132" name="Google Shape;132;p8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3" name="Google Shape;133;p8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4" name="Google Shape;134;p8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35" name="Google Shape;135;p83"/>
          <p:cNvGrpSpPr/>
          <p:nvPr/>
        </p:nvGrpSpPr>
        <p:grpSpPr>
          <a:xfrm>
            <a:off x="3599770" y="4739645"/>
            <a:ext cx="1965000" cy="329110"/>
            <a:chOff x="3076828" y="6119929"/>
            <a:chExt cx="2983149" cy="499636"/>
          </a:xfrm>
        </p:grpSpPr>
        <p:pic>
          <p:nvPicPr>
            <p:cNvPr id="136" name="Google Shape;136;p83"/>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37" name="Google Shape;137;p83"/>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38" name="Google Shape;138;p83"/>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39" name="Shape 139"/>
        <p:cNvGrpSpPr/>
        <p:nvPr/>
      </p:nvGrpSpPr>
      <p:grpSpPr>
        <a:xfrm>
          <a:off x="0" y="0"/>
          <a:ext cx="0" cy="0"/>
          <a:chOff x="0" y="0"/>
          <a:chExt cx="0" cy="0"/>
        </a:xfrm>
      </p:grpSpPr>
      <p:pic>
        <p:nvPicPr>
          <p:cNvPr id="140" name="Google Shape;140;p84"/>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41" name="Google Shape;141;p8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2" name="Google Shape;142;p84"/>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84"/>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800"/>
              </a:spcBef>
              <a:spcAft>
                <a:spcPts val="0"/>
              </a:spcAft>
              <a:buClr>
                <a:schemeClr val="dk1"/>
              </a:buClr>
              <a:buSzPts val="1800"/>
              <a:buChar char="•"/>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8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8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6" name="Google Shape;146;p8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47" name="Google Shape;147;p84"/>
          <p:cNvGrpSpPr/>
          <p:nvPr/>
        </p:nvGrpSpPr>
        <p:grpSpPr>
          <a:xfrm>
            <a:off x="3599770" y="4739645"/>
            <a:ext cx="1965000" cy="329110"/>
            <a:chOff x="3076828" y="6119929"/>
            <a:chExt cx="2983149" cy="499636"/>
          </a:xfrm>
        </p:grpSpPr>
        <p:pic>
          <p:nvPicPr>
            <p:cNvPr id="148" name="Google Shape;148;p84"/>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49" name="Google Shape;149;p84"/>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50" name="Google Shape;150;p84"/>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spTree>
      <p:nvGrpSpPr>
        <p:cNvPr id="151" name="Shape 151"/>
        <p:cNvGrpSpPr/>
        <p:nvPr/>
      </p:nvGrpSpPr>
      <p:grpSpPr>
        <a:xfrm>
          <a:off x="0" y="0"/>
          <a:ext cx="0" cy="0"/>
          <a:chOff x="0" y="0"/>
          <a:chExt cx="0" cy="0"/>
        </a:xfrm>
      </p:grpSpPr>
      <p:sp>
        <p:nvSpPr>
          <p:cNvPr id="152" name="Google Shape;152;p8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3" name="Google Shape;153;p8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4" name="Google Shape;154;p8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155" name="Google Shape;155;p85"/>
          <p:cNvPicPr preferRelativeResize="0"/>
          <p:nvPr/>
        </p:nvPicPr>
        <p:blipFill rotWithShape="1">
          <a:blip r:embed="rId2">
            <a:alphaModFix/>
          </a:blip>
          <a:srcRect b="0" l="0" r="0" t="0"/>
          <a:stretch/>
        </p:blipFill>
        <p:spPr>
          <a:xfrm>
            <a:off x="-2211" y="-37796"/>
            <a:ext cx="9214172" cy="51874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56" name="Shape 156"/>
        <p:cNvGrpSpPr/>
        <p:nvPr/>
      </p:nvGrpSpPr>
      <p:grpSpPr>
        <a:xfrm>
          <a:off x="0" y="0"/>
          <a:ext cx="0" cy="0"/>
          <a:chOff x="0" y="0"/>
          <a:chExt cx="0" cy="0"/>
        </a:xfrm>
      </p:grpSpPr>
      <p:pic>
        <p:nvPicPr>
          <p:cNvPr id="157" name="Google Shape;157;p86"/>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58" name="Google Shape;158;p8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089D7"/>
              </a:buClr>
              <a:buSzPts val="2700"/>
              <a:buFont typeface="Nunito"/>
              <a:buNone/>
              <a:defRPr sz="27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9" name="Google Shape;159;p8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0" name="Google Shape;160;p8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1" name="Google Shape;161;p8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62" name="Google Shape;162;p86"/>
          <p:cNvGrpSpPr/>
          <p:nvPr/>
        </p:nvGrpSpPr>
        <p:grpSpPr>
          <a:xfrm>
            <a:off x="3599770" y="4739645"/>
            <a:ext cx="1965000" cy="329110"/>
            <a:chOff x="3076828" y="6119929"/>
            <a:chExt cx="2983149" cy="499636"/>
          </a:xfrm>
        </p:grpSpPr>
        <p:pic>
          <p:nvPicPr>
            <p:cNvPr id="163" name="Google Shape;163;p86"/>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64" name="Google Shape;164;p86"/>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65" name="Google Shape;165;p86"/>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66" name="Shape 166"/>
        <p:cNvGrpSpPr/>
        <p:nvPr/>
      </p:nvGrpSpPr>
      <p:grpSpPr>
        <a:xfrm>
          <a:off x="0" y="0"/>
          <a:ext cx="0" cy="0"/>
          <a:chOff x="0" y="0"/>
          <a:chExt cx="0" cy="0"/>
        </a:xfrm>
      </p:grpSpPr>
      <p:pic>
        <p:nvPicPr>
          <p:cNvPr id="167" name="Google Shape;167;p87"/>
          <p:cNvPicPr preferRelativeResize="0"/>
          <p:nvPr/>
        </p:nvPicPr>
        <p:blipFill rotWithShape="1">
          <a:blip r:embed="rId2">
            <a:alphaModFix/>
          </a:blip>
          <a:srcRect b="0" l="0" r="0" t="0"/>
          <a:stretch/>
        </p:blipFill>
        <p:spPr>
          <a:xfrm>
            <a:off x="3968" y="0"/>
            <a:ext cx="9136063" cy="5143500"/>
          </a:xfrm>
          <a:prstGeom prst="rect">
            <a:avLst/>
          </a:prstGeom>
          <a:noFill/>
          <a:ln>
            <a:noFill/>
          </a:ln>
        </p:spPr>
      </p:pic>
      <p:sp>
        <p:nvSpPr>
          <p:cNvPr id="168" name="Google Shape;168;p8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4089D7"/>
              </a:buClr>
              <a:buSzPts val="2100"/>
              <a:buFont typeface="Nunito"/>
              <a:buNone/>
              <a:defRPr sz="2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69" name="Google Shape;169;p87"/>
          <p:cNvSpPr/>
          <p:nvPr>
            <p:ph idx="2" type="pic"/>
          </p:nvPr>
        </p:nvSpPr>
        <p:spPr>
          <a:xfrm>
            <a:off x="3887391" y="740569"/>
            <a:ext cx="4629300" cy="3655200"/>
          </a:xfrm>
          <a:prstGeom prst="rect">
            <a:avLst/>
          </a:prstGeom>
          <a:noFill/>
          <a:ln>
            <a:noFill/>
          </a:ln>
        </p:spPr>
      </p:sp>
      <p:sp>
        <p:nvSpPr>
          <p:cNvPr id="170" name="Google Shape;170;p87"/>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71" name="Google Shape;171;p8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2" name="Google Shape;172;p8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73" name="Google Shape;173;p8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grpSp>
        <p:nvGrpSpPr>
          <p:cNvPr id="174" name="Google Shape;174;p87"/>
          <p:cNvGrpSpPr/>
          <p:nvPr/>
        </p:nvGrpSpPr>
        <p:grpSpPr>
          <a:xfrm>
            <a:off x="3599770" y="4739645"/>
            <a:ext cx="1965000" cy="329110"/>
            <a:chOff x="3076828" y="6119929"/>
            <a:chExt cx="2983149" cy="499636"/>
          </a:xfrm>
        </p:grpSpPr>
        <p:pic>
          <p:nvPicPr>
            <p:cNvPr id="175" name="Google Shape;175;p87"/>
            <p:cNvPicPr preferRelativeResize="0"/>
            <p:nvPr/>
          </p:nvPicPr>
          <p:blipFill rotWithShape="1">
            <a:blip r:embed="rId3">
              <a:alphaModFix/>
            </a:blip>
            <a:srcRect b="0" l="0" r="0" t="0"/>
            <a:stretch/>
          </p:blipFill>
          <p:spPr>
            <a:xfrm>
              <a:off x="4689756" y="6119929"/>
              <a:ext cx="1370221" cy="499636"/>
            </a:xfrm>
            <a:prstGeom prst="rect">
              <a:avLst/>
            </a:prstGeom>
            <a:noFill/>
            <a:ln>
              <a:noFill/>
            </a:ln>
          </p:spPr>
        </p:pic>
        <p:pic>
          <p:nvPicPr>
            <p:cNvPr id="176" name="Google Shape;176;p87"/>
            <p:cNvPicPr preferRelativeResize="0"/>
            <p:nvPr/>
          </p:nvPicPr>
          <p:blipFill rotWithShape="1">
            <a:blip r:embed="rId4">
              <a:alphaModFix/>
            </a:blip>
            <a:srcRect b="0" l="0" r="0" t="0"/>
            <a:stretch/>
          </p:blipFill>
          <p:spPr>
            <a:xfrm>
              <a:off x="3076828" y="6277761"/>
              <a:ext cx="1108373" cy="183972"/>
            </a:xfrm>
            <a:prstGeom prst="rect">
              <a:avLst/>
            </a:prstGeom>
            <a:noFill/>
            <a:ln>
              <a:noFill/>
            </a:ln>
          </p:spPr>
        </p:pic>
      </p:grpSp>
      <p:pic>
        <p:nvPicPr>
          <p:cNvPr id="177" name="Google Shape;177;p87"/>
          <p:cNvPicPr preferRelativeResize="0"/>
          <p:nvPr/>
        </p:nvPicPr>
        <p:blipFill rotWithShape="1">
          <a:blip r:embed="rId5">
            <a:alphaModFix/>
          </a:blip>
          <a:srcRect b="0" l="0" r="0" t="0"/>
          <a:stretch/>
        </p:blipFill>
        <p:spPr>
          <a:xfrm>
            <a:off x="7982095" y="0"/>
            <a:ext cx="1161905" cy="111428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2">
  <p:cSld name="TITLE_3">
    <p:spTree>
      <p:nvGrpSpPr>
        <p:cNvPr id="16" name="Shape 16"/>
        <p:cNvGrpSpPr/>
        <p:nvPr/>
      </p:nvGrpSpPr>
      <p:grpSpPr>
        <a:xfrm>
          <a:off x="0" y="0"/>
          <a:ext cx="0" cy="0"/>
          <a:chOff x="0" y="0"/>
          <a:chExt cx="0" cy="0"/>
        </a:xfrm>
      </p:grpSpPr>
      <p:pic>
        <p:nvPicPr>
          <p:cNvPr id="17" name="Google Shape;17;p73"/>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18" name="Google Shape;18;p73"/>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type="title">
  <p:cSld name="TITLE">
    <p:spTree>
      <p:nvGrpSpPr>
        <p:cNvPr id="19" name="Shape 19"/>
        <p:cNvGrpSpPr/>
        <p:nvPr/>
      </p:nvGrpSpPr>
      <p:grpSpPr>
        <a:xfrm>
          <a:off x="0" y="0"/>
          <a:ext cx="0" cy="0"/>
          <a:chOff x="0" y="0"/>
          <a:chExt cx="0" cy="0"/>
        </a:xfrm>
      </p:grpSpPr>
      <p:pic>
        <p:nvPicPr>
          <p:cNvPr id="20" name="Google Shape;20;p74"/>
          <p:cNvPicPr preferRelativeResize="0"/>
          <p:nvPr/>
        </p:nvPicPr>
        <p:blipFill rotWithShape="1">
          <a:blip r:embed="rId2">
            <a:alphaModFix/>
          </a:blip>
          <a:srcRect b="0" l="0" r="0" t="0"/>
          <a:stretch/>
        </p:blipFill>
        <p:spPr>
          <a:xfrm>
            <a:off x="180000" y="240380"/>
            <a:ext cx="1080000" cy="180000"/>
          </a:xfrm>
          <a:prstGeom prst="rect">
            <a:avLst/>
          </a:prstGeom>
          <a:noFill/>
          <a:ln>
            <a:noFill/>
          </a:ln>
        </p:spPr>
      </p:pic>
      <p:sp>
        <p:nvSpPr>
          <p:cNvPr id="21" name="Google Shape;21;p74"/>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We connect to the information</a:t>
            </a:r>
            <a:endParaRPr b="0" i="0" sz="900" u="none" cap="none" strike="noStrike">
              <a:solidFill>
                <a:srgbClr val="515151"/>
              </a:solidFill>
              <a:latin typeface="Nunito ExtraLight"/>
              <a:ea typeface="Nunito ExtraLight"/>
              <a:cs typeface="Nunito ExtraLight"/>
              <a:sym typeface="Nunito ExtraLight"/>
            </a:endParaRPr>
          </a:p>
        </p:txBody>
      </p:sp>
      <p:sp>
        <p:nvSpPr>
          <p:cNvPr id="22" name="Google Shape;22;p74"/>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p:cSld name="TITLE_2">
    <p:spTree>
      <p:nvGrpSpPr>
        <p:cNvPr id="23" name="Shape 23"/>
        <p:cNvGrpSpPr/>
        <p:nvPr/>
      </p:nvGrpSpPr>
      <p:grpSpPr>
        <a:xfrm>
          <a:off x="0" y="0"/>
          <a:ext cx="0" cy="0"/>
          <a:chOff x="0" y="0"/>
          <a:chExt cx="0" cy="0"/>
        </a:xfrm>
      </p:grpSpPr>
      <p:sp>
        <p:nvSpPr>
          <p:cNvPr id="24" name="Google Shape;24;p75"/>
          <p:cNvSpPr/>
          <p:nvPr/>
        </p:nvSpPr>
        <p:spPr>
          <a:xfrm>
            <a:off x="7975" y="-7975"/>
            <a:ext cx="9144000" cy="5143500"/>
          </a:xfrm>
          <a:prstGeom prst="rect">
            <a:avLst/>
          </a:prstGeom>
          <a:solidFill>
            <a:srgbClr val="51515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25" name="Google Shape;25;p75"/>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26" name="Google Shape;26;p75"/>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27" name="Google Shape;27;p75"/>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1 1">
  <p:cSld name="TITLE_2_1">
    <p:spTree>
      <p:nvGrpSpPr>
        <p:cNvPr id="28" name="Shape 28"/>
        <p:cNvGrpSpPr/>
        <p:nvPr/>
      </p:nvGrpSpPr>
      <p:grpSpPr>
        <a:xfrm>
          <a:off x="0" y="0"/>
          <a:ext cx="0" cy="0"/>
          <a:chOff x="0" y="0"/>
          <a:chExt cx="0" cy="0"/>
        </a:xfrm>
      </p:grpSpPr>
      <p:sp>
        <p:nvSpPr>
          <p:cNvPr id="29" name="Google Shape;29;p76"/>
          <p:cNvSpPr/>
          <p:nvPr/>
        </p:nvSpPr>
        <p:spPr>
          <a:xfrm>
            <a:off x="7975" y="-7975"/>
            <a:ext cx="9144000" cy="5143500"/>
          </a:xfrm>
          <a:prstGeom prst="rect">
            <a:avLst/>
          </a:prstGeom>
          <a:solidFill>
            <a:srgbClr val="74A2D1"/>
          </a:solidFill>
          <a:ln cap="flat" cmpd="sng" w="9525">
            <a:solidFill>
              <a:schemeClr val="dk2"/>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30" name="Google Shape;30;p76"/>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
        <p:nvSpPr>
          <p:cNvPr id="31" name="Google Shape;31;p76"/>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FFFFFF"/>
                </a:solidFill>
                <a:latin typeface="Nunito ExtraLight"/>
                <a:ea typeface="Nunito ExtraLight"/>
                <a:cs typeface="Nunito ExtraLight"/>
                <a:sym typeface="Nunito ExtraLight"/>
              </a:rPr>
              <a:t>Conectamos a la información</a:t>
            </a:r>
            <a:endParaRPr b="0" i="0" sz="900" u="none" cap="none" strike="noStrike">
              <a:solidFill>
                <a:srgbClr val="FFFFFF"/>
              </a:solidFill>
              <a:latin typeface="Nunito ExtraLight"/>
              <a:ea typeface="Nunito ExtraLight"/>
              <a:cs typeface="Nunito ExtraLight"/>
              <a:sym typeface="Nunito ExtraLight"/>
            </a:endParaRPr>
          </a:p>
        </p:txBody>
      </p:sp>
      <p:sp>
        <p:nvSpPr>
          <p:cNvPr id="32" name="Google Shape;32;p76"/>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FFFFFF"/>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interior">
  <p:cSld name="Contenido interior">
    <p:spTree>
      <p:nvGrpSpPr>
        <p:cNvPr id="33" name="Shape 33"/>
        <p:cNvGrpSpPr/>
        <p:nvPr/>
      </p:nvGrpSpPr>
      <p:grpSpPr>
        <a:xfrm>
          <a:off x="0" y="0"/>
          <a:ext cx="0" cy="0"/>
          <a:chOff x="0" y="0"/>
          <a:chExt cx="0" cy="0"/>
        </a:xfrm>
      </p:grpSpPr>
      <p:sp>
        <p:nvSpPr>
          <p:cNvPr id="34" name="Google Shape;34;p77"/>
          <p:cNvSpPr txBox="1"/>
          <p:nvPr/>
        </p:nvSpPr>
        <p:spPr>
          <a:xfrm>
            <a:off x="6094800" y="290995"/>
            <a:ext cx="2295000" cy="1374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DOT Hotels - Resultados de búsqueda</a:t>
            </a:r>
            <a:endParaRPr b="0" i="0" sz="900" u="none" cap="none" strike="noStrike">
              <a:solidFill>
                <a:srgbClr val="515151"/>
              </a:solidFill>
              <a:latin typeface="Nunito ExtraLight"/>
              <a:ea typeface="Nunito ExtraLight"/>
              <a:cs typeface="Nunito ExtraLight"/>
              <a:sym typeface="Nunito ExtraLight"/>
            </a:endParaRPr>
          </a:p>
        </p:txBody>
      </p:sp>
      <p:sp>
        <p:nvSpPr>
          <p:cNvPr id="35" name="Google Shape;35;p77"/>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pic>
        <p:nvPicPr>
          <p:cNvPr id="36" name="Google Shape;36;p77"/>
          <p:cNvPicPr preferRelativeResize="0"/>
          <p:nvPr/>
        </p:nvPicPr>
        <p:blipFill rotWithShape="1">
          <a:blip r:embed="rId2">
            <a:alphaModFix/>
          </a:blip>
          <a:srcRect b="0" l="0" r="0" t="0"/>
          <a:stretch/>
        </p:blipFill>
        <p:spPr>
          <a:xfrm>
            <a:off x="180000" y="248405"/>
            <a:ext cx="180000" cy="180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CUSTOM">
    <p:spTree>
      <p:nvGrpSpPr>
        <p:cNvPr id="37" name="Shape 37"/>
        <p:cNvGrpSpPr/>
        <p:nvPr/>
      </p:nvGrpSpPr>
      <p:grpSpPr>
        <a:xfrm>
          <a:off x="0" y="0"/>
          <a:ext cx="0" cy="0"/>
          <a:chOff x="0" y="0"/>
          <a:chExt cx="0" cy="0"/>
        </a:xfrm>
      </p:grpSpPr>
      <p:grpSp>
        <p:nvGrpSpPr>
          <p:cNvPr id="38" name="Google Shape;38;p78"/>
          <p:cNvGrpSpPr/>
          <p:nvPr/>
        </p:nvGrpSpPr>
        <p:grpSpPr>
          <a:xfrm>
            <a:off x="1670402" y="4712397"/>
            <a:ext cx="5803196" cy="180000"/>
            <a:chOff x="2531757" y="9424819"/>
            <a:chExt cx="11606393" cy="360000"/>
          </a:xfrm>
        </p:grpSpPr>
        <p:pic>
          <p:nvPicPr>
            <p:cNvPr id="39" name="Google Shape;39;p78">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40" name="Google Shape;40;p78"/>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1" name="Google Shape;41;p78">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42" name="Google Shape;42;p78"/>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43" name="Google Shape;43;p78">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44" name="Google Shape;44;p78"/>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45" name="Google Shape;45;p78"/>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46" name="Google Shape;46;p78"/>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47" name="Google Shape;47;p78"/>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48" name="Google Shape;48;p78"/>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pic>
        <p:nvPicPr>
          <p:cNvPr id="49" name="Google Shape;49;p78"/>
          <p:cNvPicPr preferRelativeResize="0"/>
          <p:nvPr/>
        </p:nvPicPr>
        <p:blipFill rotWithShape="1">
          <a:blip r:embed="rId13">
            <a:alphaModFix/>
          </a:blip>
          <a:srcRect b="0" l="0" r="0" t="0"/>
          <a:stretch/>
        </p:blipFill>
        <p:spPr>
          <a:xfrm>
            <a:off x="180000" y="240380"/>
            <a:ext cx="1080000" cy="180000"/>
          </a:xfrm>
          <a:prstGeom prst="rect">
            <a:avLst/>
          </a:prstGeom>
          <a:noFill/>
          <a:ln>
            <a:noFill/>
          </a:ln>
        </p:spPr>
      </p:pic>
      <p:sp>
        <p:nvSpPr>
          <p:cNvPr id="50" name="Google Shape;50;p78"/>
          <p:cNvSpPr txBox="1"/>
          <p:nvPr/>
        </p:nvSpPr>
        <p:spPr>
          <a:xfrm>
            <a:off x="3424500" y="290995"/>
            <a:ext cx="2295000" cy="137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rgbClr val="515151"/>
                </a:solidFill>
                <a:latin typeface="Nunito ExtraLight"/>
                <a:ea typeface="Nunito ExtraLight"/>
                <a:cs typeface="Nunito ExtraLight"/>
                <a:sym typeface="Nunito ExtraLight"/>
              </a:rPr>
              <a:t>Conectamos a la información</a:t>
            </a:r>
            <a:endParaRPr b="0" i="0" sz="900" u="none" cap="none" strike="noStrike">
              <a:solidFill>
                <a:srgbClr val="515151"/>
              </a:solidFill>
              <a:latin typeface="Nunito ExtraLight"/>
              <a:ea typeface="Nunito ExtraLight"/>
              <a:cs typeface="Nunito ExtraLight"/>
              <a:sym typeface="Nunito ExtraLight"/>
            </a:endParaRPr>
          </a:p>
        </p:txBody>
      </p:sp>
      <p:sp>
        <p:nvSpPr>
          <p:cNvPr id="51" name="Google Shape;51;p78"/>
          <p:cNvSpPr txBox="1"/>
          <p:nvPr>
            <p:ph idx="12" type="sldNum"/>
          </p:nvPr>
        </p:nvSpPr>
        <p:spPr>
          <a:xfrm>
            <a:off x="8415000" y="290995"/>
            <a:ext cx="548700" cy="1374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515151"/>
                </a:solidFill>
                <a:latin typeface="Nunito ExtraLight"/>
                <a:ea typeface="Nunito ExtraLight"/>
                <a:cs typeface="Nunito ExtraLight"/>
                <a:sym typeface="Nunito ExtraLight"/>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ular mas redes">
  <p:cSld name="TITLE_1">
    <p:spTree>
      <p:nvGrpSpPr>
        <p:cNvPr id="52" name="Shape 52"/>
        <p:cNvGrpSpPr/>
        <p:nvPr/>
      </p:nvGrpSpPr>
      <p:grpSpPr>
        <a:xfrm>
          <a:off x="0" y="0"/>
          <a:ext cx="0" cy="0"/>
          <a:chOff x="0" y="0"/>
          <a:chExt cx="0" cy="0"/>
        </a:xfrm>
      </p:grpSpPr>
      <p:grpSp>
        <p:nvGrpSpPr>
          <p:cNvPr id="53" name="Google Shape;53;p79"/>
          <p:cNvGrpSpPr/>
          <p:nvPr/>
        </p:nvGrpSpPr>
        <p:grpSpPr>
          <a:xfrm>
            <a:off x="1670402" y="4712397"/>
            <a:ext cx="5803196" cy="180000"/>
            <a:chOff x="2531757" y="9424819"/>
            <a:chExt cx="11606393" cy="360000"/>
          </a:xfrm>
        </p:grpSpPr>
        <p:pic>
          <p:nvPicPr>
            <p:cNvPr id="54" name="Google Shape;54;p79">
              <a:hlinkClick r:id="rId2"/>
            </p:cNvPr>
            <p:cNvPicPr preferRelativeResize="0"/>
            <p:nvPr/>
          </p:nvPicPr>
          <p:blipFill rotWithShape="1">
            <a:blip r:embed="rId3">
              <a:alphaModFix/>
            </a:blip>
            <a:srcRect b="0" l="0" r="0" t="0"/>
            <a:stretch/>
          </p:blipFill>
          <p:spPr>
            <a:xfrm>
              <a:off x="2531757" y="9424819"/>
              <a:ext cx="364768" cy="360000"/>
            </a:xfrm>
            <a:prstGeom prst="rect">
              <a:avLst/>
            </a:prstGeom>
            <a:noFill/>
            <a:ln>
              <a:noFill/>
            </a:ln>
          </p:spPr>
        </p:pic>
        <p:sp>
          <p:nvSpPr>
            <p:cNvPr id="55" name="Google Shape;55;p79"/>
            <p:cNvSpPr txBox="1"/>
            <p:nvPr/>
          </p:nvSpPr>
          <p:spPr>
            <a:xfrm>
              <a:off x="2909175" y="9424819"/>
              <a:ext cx="12879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4">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6" name="Google Shape;56;p79">
              <a:hlinkClick r:id="rId5"/>
            </p:cNvPr>
            <p:cNvPicPr preferRelativeResize="0"/>
            <p:nvPr/>
          </p:nvPicPr>
          <p:blipFill rotWithShape="1">
            <a:blip r:embed="rId6">
              <a:alphaModFix/>
            </a:blip>
            <a:srcRect b="0" l="0" r="0" t="0"/>
            <a:stretch/>
          </p:blipFill>
          <p:spPr>
            <a:xfrm>
              <a:off x="4209730" y="9424819"/>
              <a:ext cx="364768" cy="360000"/>
            </a:xfrm>
            <a:prstGeom prst="rect">
              <a:avLst/>
            </a:prstGeom>
            <a:noFill/>
            <a:ln>
              <a:noFill/>
            </a:ln>
          </p:spPr>
        </p:pic>
        <p:sp>
          <p:nvSpPr>
            <p:cNvPr id="57" name="Google Shape;57;p79"/>
            <p:cNvSpPr txBox="1"/>
            <p:nvPr/>
          </p:nvSpPr>
          <p:spPr>
            <a:xfrm>
              <a:off x="4569950" y="9424819"/>
              <a:ext cx="14802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7">
                    <a:extLst>
                      <a:ext uri="{A12FA001-AC4F-418D-AE19-62706E023703}">
                        <ahyp:hlinkClr val="tx"/>
                      </a:ext>
                    </a:extLst>
                  </a:hlinkClick>
                </a:rPr>
                <a:t>@Streambe</a:t>
              </a:r>
              <a:endParaRPr b="0" i="0" sz="800" u="none" cap="none" strike="noStrike">
                <a:solidFill>
                  <a:srgbClr val="515151"/>
                </a:solidFill>
                <a:latin typeface="Nunito"/>
                <a:ea typeface="Nunito"/>
                <a:cs typeface="Nunito"/>
                <a:sym typeface="Nunito"/>
              </a:endParaRPr>
            </a:p>
          </p:txBody>
        </p:sp>
        <p:pic>
          <p:nvPicPr>
            <p:cNvPr id="58" name="Google Shape;58;p79">
              <a:hlinkClick r:id="rId8"/>
            </p:cNvPr>
            <p:cNvPicPr preferRelativeResize="0"/>
            <p:nvPr/>
          </p:nvPicPr>
          <p:blipFill rotWithShape="1">
            <a:blip r:embed="rId9">
              <a:alphaModFix/>
            </a:blip>
            <a:srcRect b="0" l="0" r="0" t="0"/>
            <a:stretch/>
          </p:blipFill>
          <p:spPr>
            <a:xfrm>
              <a:off x="6050141" y="9425579"/>
              <a:ext cx="364768" cy="358479"/>
            </a:xfrm>
            <a:prstGeom prst="rect">
              <a:avLst/>
            </a:prstGeom>
            <a:noFill/>
            <a:ln>
              <a:noFill/>
            </a:ln>
          </p:spPr>
        </p:pic>
        <p:sp>
          <p:nvSpPr>
            <p:cNvPr id="59" name="Google Shape;59;p79"/>
            <p:cNvSpPr txBox="1"/>
            <p:nvPr/>
          </p:nvSpPr>
          <p:spPr>
            <a:xfrm>
              <a:off x="6393025" y="9424819"/>
              <a:ext cx="16815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uFill>
                    <a:noFill/>
                  </a:uFill>
                  <a:latin typeface="Nunito"/>
                  <a:ea typeface="Nunito"/>
                  <a:cs typeface="Nunito"/>
                  <a:sym typeface="Nunito"/>
                  <a:hlinkClick r:id="rId10">
                    <a:extLst>
                      <a:ext uri="{A12FA001-AC4F-418D-AE19-62706E023703}">
                        <ahyp:hlinkClr val="tx"/>
                      </a:ext>
                    </a:extLst>
                  </a:hlinkClick>
                </a:rPr>
                <a:t>@cmstreambe</a:t>
              </a:r>
              <a:endParaRPr b="0" i="0" sz="800" u="none" cap="none" strike="noStrike">
                <a:solidFill>
                  <a:srgbClr val="515151"/>
                </a:solidFill>
                <a:latin typeface="Nunito"/>
                <a:ea typeface="Nunito"/>
                <a:cs typeface="Nunito"/>
                <a:sym typeface="Nunito"/>
              </a:endParaRPr>
            </a:p>
          </p:txBody>
        </p:sp>
        <p:pic>
          <p:nvPicPr>
            <p:cNvPr id="60" name="Google Shape;60;p79"/>
            <p:cNvPicPr preferRelativeResize="0"/>
            <p:nvPr/>
          </p:nvPicPr>
          <p:blipFill rotWithShape="1">
            <a:blip r:embed="rId11">
              <a:alphaModFix/>
            </a:blip>
            <a:srcRect b="0" l="0" r="0" t="0"/>
            <a:stretch/>
          </p:blipFill>
          <p:spPr>
            <a:xfrm>
              <a:off x="8072864" y="9424819"/>
              <a:ext cx="364768" cy="360000"/>
            </a:xfrm>
            <a:prstGeom prst="rect">
              <a:avLst/>
            </a:prstGeom>
            <a:noFill/>
            <a:ln>
              <a:noFill/>
            </a:ln>
          </p:spPr>
        </p:pic>
        <p:sp>
          <p:nvSpPr>
            <p:cNvPr id="61" name="Google Shape;61;p79"/>
            <p:cNvSpPr txBox="1"/>
            <p:nvPr/>
          </p:nvSpPr>
          <p:spPr>
            <a:xfrm>
              <a:off x="8469375" y="9424819"/>
              <a:ext cx="2168100" cy="3600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info@streambe.com</a:t>
              </a:r>
              <a:endParaRPr b="0" i="0" sz="800" u="none" cap="none" strike="noStrike">
                <a:solidFill>
                  <a:srgbClr val="515151"/>
                </a:solidFill>
                <a:latin typeface="Nunito"/>
                <a:ea typeface="Nunito"/>
                <a:cs typeface="Nunito"/>
                <a:sym typeface="Nunito"/>
              </a:endParaRPr>
            </a:p>
          </p:txBody>
        </p:sp>
        <p:pic>
          <p:nvPicPr>
            <p:cNvPr id="62" name="Google Shape;62;p79"/>
            <p:cNvPicPr preferRelativeResize="0"/>
            <p:nvPr/>
          </p:nvPicPr>
          <p:blipFill rotWithShape="1">
            <a:blip r:embed="rId12">
              <a:alphaModFix/>
            </a:blip>
            <a:srcRect b="0" l="0" r="0" t="0"/>
            <a:stretch/>
          </p:blipFill>
          <p:spPr>
            <a:xfrm>
              <a:off x="10637470" y="9424819"/>
              <a:ext cx="364768" cy="360000"/>
            </a:xfrm>
            <a:prstGeom prst="rect">
              <a:avLst/>
            </a:prstGeom>
            <a:noFill/>
            <a:ln>
              <a:noFill/>
            </a:ln>
          </p:spPr>
        </p:pic>
        <p:sp>
          <p:nvSpPr>
            <p:cNvPr id="63" name="Google Shape;63;p79"/>
            <p:cNvSpPr txBox="1"/>
            <p:nvPr/>
          </p:nvSpPr>
          <p:spPr>
            <a:xfrm>
              <a:off x="11002250" y="9469069"/>
              <a:ext cx="3135900" cy="271500"/>
            </a:xfrm>
            <a:prstGeom prst="rect">
              <a:avLst/>
            </a:prstGeom>
            <a:noFill/>
            <a:ln>
              <a:noFill/>
            </a:ln>
          </p:spPr>
          <p:txBody>
            <a:bodyPr anchorCtr="0" anchor="ctr" bIns="0" lIns="90000" spcFirstLastPara="1" rIns="9000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s-ES" sz="800" u="none" cap="none" strike="noStrike">
                  <a:solidFill>
                    <a:srgbClr val="515151"/>
                  </a:solidFill>
                  <a:latin typeface="Nunito"/>
                  <a:ea typeface="Nunito"/>
                  <a:cs typeface="Nunito"/>
                  <a:sym typeface="Nunito"/>
                </a:rPr>
                <a:t>Tucumán 781, 5to piso, CABA</a:t>
              </a:r>
              <a:endParaRPr b="0" i="0" sz="800" u="none" cap="none" strike="noStrike">
                <a:solidFill>
                  <a:srgbClr val="515151"/>
                </a:solidFill>
                <a:latin typeface="Nunito"/>
                <a:ea typeface="Nunito"/>
                <a:cs typeface="Nunito"/>
                <a:sym typeface="Nuni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4" name="Shape 64"/>
        <p:cNvGrpSpPr/>
        <p:nvPr/>
      </p:nvGrpSpPr>
      <p:grpSpPr>
        <a:xfrm>
          <a:off x="0" y="0"/>
          <a:ext cx="0" cy="0"/>
          <a:chOff x="0" y="0"/>
          <a:chExt cx="0" cy="0"/>
        </a:xfrm>
      </p:grpSpPr>
      <p:sp>
        <p:nvSpPr>
          <p:cNvPr id="65" name="Google Shape;65;p8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6" name="Google Shape;66;p8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marR="0" rtl="0" algn="l">
              <a:lnSpc>
                <a:spcPct val="90000"/>
              </a:lnSpc>
              <a:spcBef>
                <a:spcPts val="8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700" u="none" cap="none" strike="noStrike">
                <a:solidFill>
                  <a:srgbClr val="000000"/>
                </a:solidFill>
                <a:latin typeface="Arial"/>
                <a:ea typeface="Arial"/>
                <a:cs typeface="Arial"/>
                <a:sym typeface="Arial"/>
              </a:defRPr>
            </a:lvl9pPr>
          </a:lstStyle>
          <a:p/>
        </p:txBody>
      </p:sp>
      <p:sp>
        <p:nvSpPr>
          <p:cNvPr id="67" name="Google Shape;67;p8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8" name="Google Shape;68;p8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9pPr>
          </a:lstStyle>
          <a:p/>
        </p:txBody>
      </p:sp>
      <p:sp>
        <p:nvSpPr>
          <p:cNvPr id="69" name="Google Shape;69;p8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theme" Target="../theme/theme1.xml"/><Relationship Id="rId12" Type="http://schemas.openxmlformats.org/officeDocument/2006/relationships/slideLayout" Target="../slideLayouts/slideLayout19.xml"/><Relationship Id="rId1" Type="http://schemas.openxmlformats.org/officeDocument/2006/relationships/image" Target="../media/image6.jpg"/><Relationship Id="rId2" Type="http://schemas.openxmlformats.org/officeDocument/2006/relationships/image" Target="../media/image5.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7"/>
          <p:cNvSpPr txBox="1"/>
          <p:nvPr>
            <p:ph idx="12" type="sldNum"/>
          </p:nvPr>
        </p:nvSpPr>
        <p:spPr>
          <a:xfrm>
            <a:off x="8556784" y="4749851"/>
            <a:ext cx="548700" cy="393900"/>
          </a:xfrm>
          <a:prstGeom prst="rect">
            <a:avLst/>
          </a:prstGeom>
          <a:noFill/>
          <a:ln>
            <a:noFill/>
          </a:ln>
        </p:spPr>
        <p:txBody>
          <a:bodyPr anchorCtr="0" anchor="t" bIns="83825" lIns="83825" spcFirstLastPara="1" rIns="83825" wrap="square" tIns="838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15:clr>
            <a:srgbClr val="EA4335"/>
          </p15:clr>
        </p15:guide>
        <p15:guide id="2" pos="480">
          <p15:clr>
            <a:srgbClr val="EA4335"/>
          </p15:clr>
        </p15:guide>
        <p15:guide id="3" pos="959">
          <p15:clr>
            <a:srgbClr val="EA4335"/>
          </p15:clr>
        </p15:guide>
        <p15:guide id="4" pos="1440">
          <p15:clr>
            <a:srgbClr val="EA4335"/>
          </p15:clr>
        </p15:guide>
        <p15:guide id="5" pos="1919">
          <p15:clr>
            <a:srgbClr val="EA4335"/>
          </p15:clr>
        </p15:guide>
        <p15:guide id="6" pos="2398">
          <p15:clr>
            <a:srgbClr val="EA4335"/>
          </p15:clr>
        </p15:guide>
        <p15:guide id="7" pos="2880">
          <p15:clr>
            <a:srgbClr val="EA4335"/>
          </p15:clr>
        </p15:guide>
        <p15:guide id="8" pos="3360">
          <p15:clr>
            <a:srgbClr val="EA4335"/>
          </p15:clr>
        </p15:guide>
        <p15:guide id="9" pos="3839">
          <p15:clr>
            <a:srgbClr val="EA4335"/>
          </p15:clr>
        </p15:guide>
        <p15:guide id="10" pos="4319">
          <p15:clr>
            <a:srgbClr val="EA4335"/>
          </p15:clr>
        </p15:guide>
        <p15:guide id="11" pos="4799">
          <p15:clr>
            <a:srgbClr val="EA4335"/>
          </p15:clr>
        </p15:guide>
        <p15:guide id="12" pos="5278">
          <p15:clr>
            <a:srgbClr val="EA4335"/>
          </p15:clr>
        </p15:guide>
        <p15:guide id="13" pos="5760">
          <p15:clr>
            <a:srgbClr val="EA4335"/>
          </p15:clr>
        </p15:guide>
        <p15:guide id="14" orient="horz">
          <p15:clr>
            <a:srgbClr val="EA4335"/>
          </p15:clr>
        </p15:guide>
        <p15:guide id="15" orient="horz" pos="270">
          <p15:clr>
            <a:srgbClr val="EA4335"/>
          </p15:clr>
        </p15:guide>
        <p15:guide id="16" orient="horz" pos="540">
          <p15:clr>
            <a:srgbClr val="EA4335"/>
          </p15:clr>
        </p15:guide>
        <p15:guide id="17" orient="horz" pos="810">
          <p15:clr>
            <a:srgbClr val="EA4335"/>
          </p15:clr>
        </p15:guide>
        <p15:guide id="18" orient="horz" pos="1080">
          <p15:clr>
            <a:srgbClr val="EA4335"/>
          </p15:clr>
        </p15:guide>
        <p15:guide id="19" orient="horz" pos="1350">
          <p15:clr>
            <a:srgbClr val="EA4335"/>
          </p15:clr>
        </p15:guide>
        <p15:guide id="20" orient="horz" pos="1619">
          <p15:clr>
            <a:srgbClr val="EA4335"/>
          </p15:clr>
        </p15:guide>
        <p15:guide id="21" orient="horz" pos="1889">
          <p15:clr>
            <a:srgbClr val="EA4335"/>
          </p15:clr>
        </p15:guide>
        <p15:guide id="22" orient="horz" pos="2159">
          <p15:clr>
            <a:srgbClr val="EA4335"/>
          </p15:clr>
        </p15:guide>
        <p15:guide id="23" orient="horz" pos="2429">
          <p15:clr>
            <a:srgbClr val="EA4335"/>
          </p15:clr>
        </p15:guide>
        <p15:guide id="24" orient="horz" pos="2699">
          <p15:clr>
            <a:srgbClr val="EA4335"/>
          </p15:clr>
        </p15:guide>
        <p15:guide id="25" orient="horz" pos="2969">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69"/>
          <p:cNvPicPr preferRelativeResize="0"/>
          <p:nvPr/>
        </p:nvPicPr>
        <p:blipFill rotWithShape="1">
          <a:blip r:embed="rId1">
            <a:alphaModFix/>
          </a:blip>
          <a:srcRect b="0" l="0" r="0" t="0"/>
          <a:stretch/>
        </p:blipFill>
        <p:spPr>
          <a:xfrm>
            <a:off x="-1" y="0"/>
            <a:ext cx="9144002" cy="5143500"/>
          </a:xfrm>
          <a:prstGeom prst="rect">
            <a:avLst/>
          </a:prstGeom>
          <a:noFill/>
          <a:ln>
            <a:noFill/>
          </a:ln>
        </p:spPr>
      </p:pic>
      <p:sp>
        <p:nvSpPr>
          <p:cNvPr id="72" name="Google Shape;72;p6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4089D7"/>
              </a:buClr>
              <a:buSzPts val="3300"/>
              <a:buFont typeface="Nunito"/>
              <a:buNone/>
              <a:defRPr b="1" i="0" sz="3300" u="none" cap="none" strike="noStrike">
                <a:solidFill>
                  <a:srgbClr val="4089D7"/>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6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5" name="Google Shape;75;p6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9E9E9E"/>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pic>
        <p:nvPicPr>
          <p:cNvPr id="77" name="Google Shape;77;p69"/>
          <p:cNvPicPr preferRelativeResize="0"/>
          <p:nvPr/>
        </p:nvPicPr>
        <p:blipFill rotWithShape="1">
          <a:blip r:embed="rId2">
            <a:alphaModFix/>
          </a:blip>
          <a:srcRect b="0" l="0" r="0" t="0"/>
          <a:stretch/>
        </p:blipFill>
        <p:spPr>
          <a:xfrm>
            <a:off x="7982095" y="0"/>
            <a:ext cx="1161905" cy="1114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0.xml"/><Relationship Id="rId3" Type="http://schemas.openxmlformats.org/officeDocument/2006/relationships/image" Target="../media/image9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 Id="rId3" Type="http://schemas.openxmlformats.org/officeDocument/2006/relationships/image" Target="../media/image9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3.xml"/><Relationship Id="rId3" Type="http://schemas.openxmlformats.org/officeDocument/2006/relationships/image" Target="../media/image10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4.xml"/><Relationship Id="rId3" Type="http://schemas.openxmlformats.org/officeDocument/2006/relationships/image" Target="../media/image9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5.xml"/><Relationship Id="rId3" Type="http://schemas.openxmlformats.org/officeDocument/2006/relationships/image" Target="../media/image9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 Id="rId3" Type="http://schemas.openxmlformats.org/officeDocument/2006/relationships/image" Target="../media/image1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 Id="rId3" Type="http://schemas.openxmlformats.org/officeDocument/2006/relationships/image" Target="../media/image10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9.xml"/><Relationship Id="rId3" Type="http://schemas.openxmlformats.org/officeDocument/2006/relationships/image" Target="../media/image103.png"/><Relationship Id="rId4" Type="http://schemas.openxmlformats.org/officeDocument/2006/relationships/image" Target="../media/image99.png"/><Relationship Id="rId9" Type="http://schemas.openxmlformats.org/officeDocument/2006/relationships/image" Target="../media/image104.png"/><Relationship Id="rId5" Type="http://schemas.openxmlformats.org/officeDocument/2006/relationships/image" Target="../media/image100.png"/><Relationship Id="rId6" Type="http://schemas.openxmlformats.org/officeDocument/2006/relationships/image" Target="../media/image105.png"/><Relationship Id="rId7" Type="http://schemas.openxmlformats.org/officeDocument/2006/relationships/image" Target="../media/image102.png"/><Relationship Id="rId8"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24.png"/><Relationship Id="rId4" Type="http://schemas.openxmlformats.org/officeDocument/2006/relationships/hyperlink" Target="https://wa.me/5491161331747" TargetMode="External"/><Relationship Id="rId9" Type="http://schemas.openxmlformats.org/officeDocument/2006/relationships/hyperlink" Target="https://wa.me/5491161331747" TargetMode="External"/><Relationship Id="rId5" Type="http://schemas.openxmlformats.org/officeDocument/2006/relationships/hyperlink" Target="http://www.generaciont.org" TargetMode="External"/><Relationship Id="rId6" Type="http://schemas.openxmlformats.org/officeDocument/2006/relationships/hyperlink" Target="http://www.streambe.com" TargetMode="External"/><Relationship Id="rId7" Type="http://schemas.openxmlformats.org/officeDocument/2006/relationships/hyperlink" Target="http://www.instagram.com/generaciont_ar" TargetMode="External"/><Relationship Id="rId8" Type="http://schemas.openxmlformats.org/officeDocument/2006/relationships/hyperlink" Target="http://www.tiktok.com/@generaciont"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3.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hyperlink" Target="https://wa.me/5491161331747"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52.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hyperlink" Target="https://wa.me/5491161331747" TargetMode="External"/><Relationship Id="rId5"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59.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10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hyperlink" Target="https://wa.me/5491161331747" TargetMode="External"/><Relationship Id="rId5" Type="http://schemas.openxmlformats.org/officeDocument/2006/relationships/image" Target="../media/image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66.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4.xml"/><Relationship Id="rId3" Type="http://schemas.openxmlformats.org/officeDocument/2006/relationships/image" Target="../media/image56.pn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0.xml"/><Relationship Id="rId3"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9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 Id="rId3"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6.xml"/><Relationship Id="rId3"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 Id="rId3"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8.xml"/><Relationship Id="rId3" Type="http://schemas.openxmlformats.org/officeDocument/2006/relationships/image" Target="../media/image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0.xml"/><Relationship Id="rId3" Type="http://schemas.openxmlformats.org/officeDocument/2006/relationships/image" Target="../media/image7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 Id="rId3" Type="http://schemas.openxmlformats.org/officeDocument/2006/relationships/image" Target="../media/image73.gif"/><Relationship Id="rId4" Type="http://schemas.openxmlformats.org/officeDocument/2006/relationships/image" Target="../media/image77.png"/><Relationship Id="rId5"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 Id="rId3"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5.xml"/><Relationship Id="rId3" Type="http://schemas.openxmlformats.org/officeDocument/2006/relationships/image" Target="../media/image10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6.xml"/><Relationship Id="rId3" Type="http://schemas.openxmlformats.org/officeDocument/2006/relationships/image" Target="../media/image7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7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8.xml"/><Relationship Id="rId3"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 Id="rId3"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 Id="rId3"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 Id="rId3" Type="http://schemas.openxmlformats.org/officeDocument/2006/relationships/image" Target="../media/image8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2.xml"/><Relationship Id="rId3" Type="http://schemas.openxmlformats.org/officeDocument/2006/relationships/image" Target="../media/image8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3.xml"/><Relationship Id="rId3" Type="http://schemas.openxmlformats.org/officeDocument/2006/relationships/image" Target="../media/image8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4.xml"/><Relationship Id="rId3" Type="http://schemas.openxmlformats.org/officeDocument/2006/relationships/image" Target="../media/image8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5.xml"/><Relationship Id="rId3" Type="http://schemas.openxmlformats.org/officeDocument/2006/relationships/image" Target="../media/image9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 Id="rId3"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8.xml"/><Relationship Id="rId3" Type="http://schemas.openxmlformats.org/officeDocument/2006/relationships/image" Target="../media/image9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
          <p:cNvPicPr preferRelativeResize="0"/>
          <p:nvPr/>
        </p:nvPicPr>
        <p:blipFill rotWithShape="1">
          <a:blip r:embed="rId3">
            <a:alphaModFix/>
          </a:blip>
          <a:srcRect b="0" l="0" r="0" t="0"/>
          <a:stretch/>
        </p:blipFill>
        <p:spPr>
          <a:xfrm>
            <a:off x="3968" y="0"/>
            <a:ext cx="9136063"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0dc48b7826_0_2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SEO Mejorado: </a:t>
            </a:r>
            <a:endParaRPr/>
          </a:p>
        </p:txBody>
      </p:sp>
      <p:sp>
        <p:nvSpPr>
          <p:cNvPr id="247" name="Google Shape;247;g20dc48b7826_0_2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Google prioriza en sus resultados de búsqueda los sitios web optimizados para móviles. Un diseño mobile-first es beneficioso desde el punto de vista del SEO.</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50" name="Google Shape;850;p5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51" name="Google Shape;851;p56"/>
          <p:cNvPicPr preferRelativeResize="0"/>
          <p:nvPr/>
        </p:nvPicPr>
        <p:blipFill rotWithShape="1">
          <a:blip r:embed="rId3">
            <a:alphaModFix/>
          </a:blip>
          <a:srcRect b="0" l="0" r="0" t="0"/>
          <a:stretch/>
        </p:blipFill>
        <p:spPr>
          <a:xfrm>
            <a:off x="1539702" y="584373"/>
            <a:ext cx="5635454" cy="380501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57" name="Google Shape;857;p5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58" name="Google Shape;858;p57"/>
          <p:cNvPicPr preferRelativeResize="0"/>
          <p:nvPr/>
        </p:nvPicPr>
        <p:blipFill rotWithShape="1">
          <a:blip r:embed="rId3">
            <a:alphaModFix/>
          </a:blip>
          <a:srcRect b="0" l="0" r="0" t="0"/>
          <a:stretch/>
        </p:blipFill>
        <p:spPr>
          <a:xfrm>
            <a:off x="157163" y="119063"/>
            <a:ext cx="8829675" cy="49053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5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Animaciones</a:t>
            </a:r>
            <a:endParaRPr/>
          </a:p>
        </p:txBody>
      </p:sp>
      <p:sp>
        <p:nvSpPr>
          <p:cNvPr id="864" name="Google Shape;864;p5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marR="0" rtl="0" algn="ctr">
              <a:lnSpc>
                <a:spcPct val="90000"/>
              </a:lnSpc>
              <a:spcBef>
                <a:spcPts val="800"/>
              </a:spcBef>
              <a:spcAft>
                <a:spcPts val="0"/>
              </a:spcAft>
              <a:buClr>
                <a:schemeClr val="dk1"/>
              </a:buClr>
              <a:buSzPct val="100000"/>
              <a:buNone/>
            </a:pPr>
            <a:r>
              <a:rPr lang="es-ES"/>
              <a:t>Las animaciones en CSS permiten cambiar las propiedades de un elemento de manera gradual a lo largo del tiempo, creando efectos visuales dinámicos y mejorando la experiencia del usuario en una página web. A través del uso de las propiedades animation y @keyframes, puedes definir cómo los elementos deberían comportarse durante la duración de la animación.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70" name="Google Shape;870;p5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71" name="Google Shape;871;p59"/>
          <p:cNvPicPr preferRelativeResize="0"/>
          <p:nvPr/>
        </p:nvPicPr>
        <p:blipFill rotWithShape="1">
          <a:blip r:embed="rId3">
            <a:alphaModFix/>
          </a:blip>
          <a:srcRect b="0" l="0" r="0" t="0"/>
          <a:stretch/>
        </p:blipFill>
        <p:spPr>
          <a:xfrm>
            <a:off x="509588" y="638175"/>
            <a:ext cx="8124825" cy="38671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77" name="Google Shape;877;p6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78" name="Google Shape;878;p60"/>
          <p:cNvPicPr preferRelativeResize="0"/>
          <p:nvPr/>
        </p:nvPicPr>
        <p:blipFill rotWithShape="1">
          <a:blip r:embed="rId3">
            <a:alphaModFix/>
          </a:blip>
          <a:srcRect b="0" l="0" r="0" t="0"/>
          <a:stretch/>
        </p:blipFill>
        <p:spPr>
          <a:xfrm>
            <a:off x="200025" y="457200"/>
            <a:ext cx="8743950" cy="42291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84" name="Google Shape;884;p6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85" name="Google Shape;885;p61"/>
          <p:cNvPicPr preferRelativeResize="0"/>
          <p:nvPr/>
        </p:nvPicPr>
        <p:blipFill rotWithShape="1">
          <a:blip r:embed="rId3">
            <a:alphaModFix/>
          </a:blip>
          <a:srcRect b="0" l="0" r="0" t="0"/>
          <a:stretch/>
        </p:blipFill>
        <p:spPr>
          <a:xfrm>
            <a:off x="568410" y="383960"/>
            <a:ext cx="7644714" cy="396937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2"/>
          <p:cNvSpPr txBox="1"/>
          <p:nvPr>
            <p:ph type="ctrTitle"/>
          </p:nvPr>
        </p:nvSpPr>
        <p:spPr>
          <a:xfrm>
            <a:off x="1143000" y="239549"/>
            <a:ext cx="6858000" cy="10542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@keyframes:</a:t>
            </a:r>
            <a:endParaRPr/>
          </a:p>
        </p:txBody>
      </p:sp>
      <p:sp>
        <p:nvSpPr>
          <p:cNvPr id="891" name="Google Shape;891;p62"/>
          <p:cNvSpPr txBox="1"/>
          <p:nvPr>
            <p:ph idx="1" type="subTitle"/>
          </p:nvPr>
        </p:nvSpPr>
        <p:spPr>
          <a:xfrm>
            <a:off x="1143000" y="1408367"/>
            <a:ext cx="6858000" cy="1241700"/>
          </a:xfrm>
          <a:prstGeom prst="rect">
            <a:avLst/>
          </a:prstGeom>
          <a:noFill/>
          <a:ln>
            <a:noFill/>
          </a:ln>
        </p:spPr>
        <p:txBody>
          <a:bodyPr anchorCtr="0" anchor="t" bIns="34275" lIns="68575" spcFirstLastPara="1" rIns="68575" wrap="square" tIns="34275">
            <a:normAutofit lnSpcReduction="10000"/>
          </a:bodyPr>
          <a:lstStyle/>
          <a:p>
            <a:pPr indent="-361950" lvl="0" marL="457200" rtl="0" algn="ctr">
              <a:spcBef>
                <a:spcPts val="800"/>
              </a:spcBef>
              <a:spcAft>
                <a:spcPts val="0"/>
              </a:spcAft>
              <a:buNone/>
            </a:pPr>
            <a:r>
              <a:rPr lang="es-ES"/>
              <a:t>Define los pasos de la animación, especificando el estilo del elemento en varios puntos durante la animación.</a:t>
            </a:r>
            <a:endParaRPr/>
          </a:p>
          <a:p>
            <a:pPr indent="-361950" lvl="0" marL="457200" rtl="0" algn="ctr">
              <a:spcBef>
                <a:spcPts val="800"/>
              </a:spcBef>
              <a:spcAft>
                <a:spcPts val="0"/>
              </a:spcAft>
              <a:buNone/>
            </a:pPr>
            <a:r>
              <a:t/>
            </a:r>
            <a:endParaRPr/>
          </a:p>
          <a:p>
            <a:pPr indent="-361950" lvl="0" marL="457200" rtl="0" algn="ctr">
              <a:lnSpc>
                <a:spcPct val="90000"/>
              </a:lnSpc>
              <a:spcBef>
                <a:spcPts val="800"/>
              </a:spcBef>
              <a:spcAft>
                <a:spcPts val="0"/>
              </a:spcAft>
              <a:buClr>
                <a:schemeClr val="dk1"/>
              </a:buClr>
              <a:buSzPts val="1800"/>
              <a:buNone/>
            </a:pPr>
            <a:r>
              <a:t/>
            </a:r>
            <a:endParaRPr/>
          </a:p>
        </p:txBody>
      </p:sp>
      <p:pic>
        <p:nvPicPr>
          <p:cNvPr id="892" name="Google Shape;892;p62"/>
          <p:cNvPicPr preferRelativeResize="0"/>
          <p:nvPr/>
        </p:nvPicPr>
        <p:blipFill>
          <a:blip r:embed="rId3">
            <a:alphaModFix/>
          </a:blip>
          <a:stretch>
            <a:fillRect/>
          </a:stretch>
        </p:blipFill>
        <p:spPr>
          <a:xfrm>
            <a:off x="2322463" y="2130538"/>
            <a:ext cx="4733925" cy="20097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g20deacd0782_0_104"/>
          <p:cNvSpPr txBox="1"/>
          <p:nvPr>
            <p:ph idx="1" type="subTitle"/>
          </p:nvPr>
        </p:nvSpPr>
        <p:spPr>
          <a:xfrm>
            <a:off x="1143000" y="669954"/>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También puedes usar porcentajes para añadir más control sobre los diferentes estados:</a:t>
            </a:r>
            <a:endParaRPr/>
          </a:p>
        </p:txBody>
      </p:sp>
      <p:pic>
        <p:nvPicPr>
          <p:cNvPr id="898" name="Google Shape;898;g20deacd0782_0_104"/>
          <p:cNvPicPr preferRelativeResize="0"/>
          <p:nvPr/>
        </p:nvPicPr>
        <p:blipFill>
          <a:blip r:embed="rId3">
            <a:alphaModFix/>
          </a:blip>
          <a:stretch>
            <a:fillRect/>
          </a:stretch>
        </p:blipFill>
        <p:spPr>
          <a:xfrm>
            <a:off x="2430575" y="2028829"/>
            <a:ext cx="4686300" cy="12573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Muchas gracias.</a:t>
            </a:r>
            <a:br>
              <a:rPr b="0" lang="es-ES"/>
            </a:b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64"/>
          <p:cNvSpPr txBox="1"/>
          <p:nvPr>
            <p:ph type="ctrTitle"/>
          </p:nvPr>
        </p:nvSpPr>
        <p:spPr>
          <a:xfrm>
            <a:off x="289600" y="167945"/>
            <a:ext cx="6392100" cy="5649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SzPct val="132352"/>
              <a:buNone/>
            </a:pPr>
            <a:r>
              <a:rPr lang="es-ES" sz="3400"/>
              <a:t>Instituciones que nos acompañan</a:t>
            </a:r>
            <a:endParaRPr sz="2800"/>
          </a:p>
        </p:txBody>
      </p:sp>
      <p:pic>
        <p:nvPicPr>
          <p:cNvPr id="909" name="Google Shape;909;p64"/>
          <p:cNvPicPr preferRelativeResize="0"/>
          <p:nvPr/>
        </p:nvPicPr>
        <p:blipFill rotWithShape="1">
          <a:blip r:embed="rId3">
            <a:alphaModFix/>
          </a:blip>
          <a:srcRect b="0" l="0" r="0" t="0"/>
          <a:stretch/>
        </p:blipFill>
        <p:spPr>
          <a:xfrm>
            <a:off x="6732975" y="167950"/>
            <a:ext cx="734250" cy="734250"/>
          </a:xfrm>
          <a:prstGeom prst="rect">
            <a:avLst/>
          </a:prstGeom>
          <a:noFill/>
          <a:ln>
            <a:noFill/>
          </a:ln>
        </p:spPr>
      </p:pic>
      <p:pic>
        <p:nvPicPr>
          <p:cNvPr id="910" name="Google Shape;910;p64"/>
          <p:cNvPicPr preferRelativeResize="0"/>
          <p:nvPr/>
        </p:nvPicPr>
        <p:blipFill rotWithShape="1">
          <a:blip r:embed="rId4">
            <a:alphaModFix/>
          </a:blip>
          <a:srcRect b="0" l="0" r="0" t="0"/>
          <a:stretch/>
        </p:blipFill>
        <p:spPr>
          <a:xfrm>
            <a:off x="5091650" y="2384938"/>
            <a:ext cx="3290599" cy="521550"/>
          </a:xfrm>
          <a:prstGeom prst="rect">
            <a:avLst/>
          </a:prstGeom>
          <a:noFill/>
          <a:ln>
            <a:noFill/>
          </a:ln>
        </p:spPr>
      </p:pic>
      <p:pic>
        <p:nvPicPr>
          <p:cNvPr id="911" name="Google Shape;911;p64"/>
          <p:cNvPicPr preferRelativeResize="0"/>
          <p:nvPr/>
        </p:nvPicPr>
        <p:blipFill rotWithShape="1">
          <a:blip r:embed="rId5">
            <a:alphaModFix/>
          </a:blip>
          <a:srcRect b="0" l="0" r="0" t="0"/>
          <a:stretch/>
        </p:blipFill>
        <p:spPr>
          <a:xfrm>
            <a:off x="1109802" y="2395013"/>
            <a:ext cx="2656263" cy="602675"/>
          </a:xfrm>
          <a:prstGeom prst="rect">
            <a:avLst/>
          </a:prstGeom>
          <a:noFill/>
          <a:ln>
            <a:noFill/>
          </a:ln>
        </p:spPr>
      </p:pic>
      <p:pic>
        <p:nvPicPr>
          <p:cNvPr id="912" name="Google Shape;912;p64"/>
          <p:cNvPicPr preferRelativeResize="0"/>
          <p:nvPr/>
        </p:nvPicPr>
        <p:blipFill rotWithShape="1">
          <a:blip r:embed="rId6">
            <a:alphaModFix/>
          </a:blip>
          <a:srcRect b="0" l="0" r="0" t="0"/>
          <a:stretch/>
        </p:blipFill>
        <p:spPr>
          <a:xfrm>
            <a:off x="5841451" y="1220636"/>
            <a:ext cx="1791000" cy="767575"/>
          </a:xfrm>
          <a:prstGeom prst="rect">
            <a:avLst/>
          </a:prstGeom>
          <a:noFill/>
          <a:ln>
            <a:noFill/>
          </a:ln>
        </p:spPr>
      </p:pic>
      <p:pic>
        <p:nvPicPr>
          <p:cNvPr id="913" name="Google Shape;913;p64"/>
          <p:cNvPicPr preferRelativeResize="0"/>
          <p:nvPr/>
        </p:nvPicPr>
        <p:blipFill rotWithShape="1">
          <a:blip r:embed="rId7">
            <a:alphaModFix/>
          </a:blip>
          <a:srcRect b="0" l="0" r="0" t="0"/>
          <a:stretch/>
        </p:blipFill>
        <p:spPr>
          <a:xfrm>
            <a:off x="1109798" y="1298126"/>
            <a:ext cx="3007216" cy="521550"/>
          </a:xfrm>
          <a:prstGeom prst="rect">
            <a:avLst/>
          </a:prstGeom>
          <a:noFill/>
          <a:ln>
            <a:noFill/>
          </a:ln>
        </p:spPr>
      </p:pic>
      <p:pic>
        <p:nvPicPr>
          <p:cNvPr id="914" name="Google Shape;914;p64"/>
          <p:cNvPicPr preferRelativeResize="0"/>
          <p:nvPr/>
        </p:nvPicPr>
        <p:blipFill rotWithShape="1">
          <a:blip r:embed="rId8">
            <a:alphaModFix/>
          </a:blip>
          <a:srcRect b="0" l="0" r="0" t="0"/>
          <a:stretch/>
        </p:blipFill>
        <p:spPr>
          <a:xfrm>
            <a:off x="6202836" y="3325350"/>
            <a:ext cx="1068250" cy="1068250"/>
          </a:xfrm>
          <a:prstGeom prst="rect">
            <a:avLst/>
          </a:prstGeom>
          <a:noFill/>
          <a:ln>
            <a:noFill/>
          </a:ln>
        </p:spPr>
      </p:pic>
      <p:pic>
        <p:nvPicPr>
          <p:cNvPr id="915" name="Google Shape;915;p64"/>
          <p:cNvPicPr preferRelativeResize="0"/>
          <p:nvPr/>
        </p:nvPicPr>
        <p:blipFill rotWithShape="1">
          <a:blip r:embed="rId9">
            <a:alphaModFix/>
          </a:blip>
          <a:srcRect b="0" l="0" r="0" t="0"/>
          <a:stretch/>
        </p:blipFill>
        <p:spPr>
          <a:xfrm>
            <a:off x="1520125" y="3526625"/>
            <a:ext cx="1835625" cy="734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REPASANDO</a:t>
            </a:r>
            <a:endParaRPr/>
          </a:p>
        </p:txBody>
      </p:sp>
      <p:sp>
        <p:nvSpPr>
          <p:cNvPr id="253" name="Google Shape;253;p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65"/>
          <p:cNvSpPr txBox="1"/>
          <p:nvPr>
            <p:ph type="title"/>
          </p:nvPr>
        </p:nvSpPr>
        <p:spPr>
          <a:xfrm>
            <a:off x="2685278" y="1307525"/>
            <a:ext cx="3930000" cy="5790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rgbClr val="4089D7"/>
              </a:buClr>
              <a:buSzPts val="2100"/>
              <a:buFont typeface="Nunito"/>
              <a:buNone/>
            </a:pPr>
            <a:r>
              <a:rPr lang="es-ES" sz="3100">
                <a:highlight>
                  <a:schemeClr val="accent5"/>
                </a:highlight>
              </a:rPr>
              <a:t>Nuestras Redes </a:t>
            </a:r>
            <a:endParaRPr sz="3100">
              <a:highlight>
                <a:schemeClr val="accent5"/>
              </a:highlight>
            </a:endParaRPr>
          </a:p>
        </p:txBody>
      </p:sp>
      <p:pic>
        <p:nvPicPr>
          <p:cNvPr id="921" name="Google Shape;921;p65"/>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922" name="Google Shape;922;p65"/>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923" name="Google Shape;923;p65"/>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924" name="Google Shape;924;p65"/>
          <p:cNvSpPr/>
          <p:nvPr/>
        </p:nvSpPr>
        <p:spPr>
          <a:xfrm>
            <a:off x="2528713" y="2052776"/>
            <a:ext cx="4038900" cy="1783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5"/>
              </a:rPr>
              <a:t>www.generaciont.org</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6"/>
              </a:rPr>
              <a:t>www.streambe.com</a:t>
            </a:r>
            <a:endParaRPr b="0" i="0" sz="14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7"/>
              </a:rPr>
              <a:t>www.instagram.com/generaciont_ar</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sng" cap="none" strike="noStrike">
                <a:solidFill>
                  <a:schemeClr val="hlink"/>
                </a:solidFill>
                <a:latin typeface="Nunito"/>
                <a:ea typeface="Nunito"/>
                <a:cs typeface="Nunito"/>
                <a:sym typeface="Nunito"/>
                <a:hlinkClick r:id="rId8"/>
              </a:rPr>
              <a:t>www.tiktok.com/@generaciont</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generaciont@generaciont.org</a:t>
            </a:r>
            <a:endParaRPr b="0" i="0" sz="1500" u="none" cap="none" strike="noStrike">
              <a:solidFill>
                <a:srgbClr val="4089D7"/>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rgbClr val="4089D7"/>
                </a:solidFill>
                <a:latin typeface="Nunito"/>
                <a:ea typeface="Nunito"/>
                <a:cs typeface="Nunito"/>
                <a:sym typeface="Nunito"/>
              </a:rPr>
              <a:t>Cel: </a:t>
            </a:r>
            <a:r>
              <a:rPr b="0" i="0" lang="es-ES" sz="1500" u="sng" cap="none" strike="noStrike">
                <a:solidFill>
                  <a:schemeClr val="hlink"/>
                </a:solidFill>
                <a:latin typeface="Nunito"/>
                <a:ea typeface="Nunito"/>
                <a:cs typeface="Nunito"/>
                <a:sym typeface="Nunito"/>
                <a:hlinkClick r:id="rId9"/>
              </a:rPr>
              <a:t>11 61331747</a:t>
            </a:r>
            <a:endParaRPr b="0" i="0" sz="1500" u="none" cap="none" strike="noStrike">
              <a:solidFill>
                <a:srgbClr val="4089D7"/>
              </a:solidFill>
              <a:latin typeface="Nunito"/>
              <a:ea typeface="Nunito"/>
              <a:cs typeface="Nunito"/>
              <a:sym typeface="Nunito"/>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0dc48b7826_0_2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Repasar las Propiedades Básicas de CSS Grid</a:t>
            </a:r>
            <a:endParaRPr/>
          </a:p>
        </p:txBody>
      </p:sp>
      <p:sp>
        <p:nvSpPr>
          <p:cNvPr id="259" name="Google Shape;259;g20dc48b7826_0_2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Las propiedades básicas de CSS Grid son fundamentales para entender cómo funciona el sistema de Grid y cómo se pueden crear layouts básicos. Aquí algunas explicaciones y ejemplos: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0dc48b7826_0_3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display: grid;</a:t>
            </a:r>
            <a:endParaRPr/>
          </a:p>
        </p:txBody>
      </p:sp>
      <p:sp>
        <p:nvSpPr>
          <p:cNvPr id="265" name="Google Shape;265;g20dc48b7826_0_3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Activar el modo Grid en un contenedor.</a:t>
            </a:r>
            <a:endParaRPr/>
          </a:p>
        </p:txBody>
      </p:sp>
      <p:pic>
        <p:nvPicPr>
          <p:cNvPr id="266" name="Google Shape;266;g20dc48b7826_0_36"/>
          <p:cNvPicPr preferRelativeResize="0"/>
          <p:nvPr/>
        </p:nvPicPr>
        <p:blipFill rotWithShape="1">
          <a:blip r:embed="rId3">
            <a:alphaModFix/>
          </a:blip>
          <a:srcRect b="0" l="0" r="0" t="0"/>
          <a:stretch/>
        </p:blipFill>
        <p:spPr>
          <a:xfrm>
            <a:off x="2471738" y="718079"/>
            <a:ext cx="4200525" cy="87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0dc48b7826_0_44"/>
          <p:cNvSpPr txBox="1"/>
          <p:nvPr>
            <p:ph type="ctrTitle"/>
          </p:nvPr>
        </p:nvSpPr>
        <p:spPr>
          <a:xfrm>
            <a:off x="1143000" y="560973"/>
            <a:ext cx="6858000" cy="6657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SzPct val="111111"/>
              <a:buNone/>
            </a:pPr>
            <a:r>
              <a:rPr lang="es-ES"/>
              <a:t>grid-template-columns y grid-template-rows</a:t>
            </a:r>
            <a:endParaRPr/>
          </a:p>
        </p:txBody>
      </p:sp>
      <p:sp>
        <p:nvSpPr>
          <p:cNvPr id="272" name="Google Shape;272;g20dc48b7826_0_44"/>
          <p:cNvSpPr txBox="1"/>
          <p:nvPr>
            <p:ph idx="1" type="subTitle"/>
          </p:nvPr>
        </p:nvSpPr>
        <p:spPr>
          <a:xfrm>
            <a:off x="1228725" y="1484251"/>
            <a:ext cx="6858000" cy="30888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Definir el tamaño de las columnas y filas en un contenedor grid.</a:t>
            </a:r>
            <a:endParaRPr/>
          </a:p>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t/>
            </a:r>
            <a:endParaRPr/>
          </a:p>
          <a:p>
            <a:pPr indent="-336550" lvl="0" marL="457200" rtl="0" algn="l">
              <a:lnSpc>
                <a:spcPct val="90000"/>
              </a:lnSpc>
              <a:spcBef>
                <a:spcPts val="800"/>
              </a:spcBef>
              <a:spcAft>
                <a:spcPts val="0"/>
              </a:spcAft>
              <a:buSzPts val="1700"/>
              <a:buChar char="●"/>
            </a:pPr>
            <a:r>
              <a:rPr lang="es-ES" sz="1700"/>
              <a:t>100px y 50px definen anchos fijos para las primeras dos columnas, mientras que auto ajusta la tercera columna al contenido.</a:t>
            </a:r>
            <a:endParaRPr sz="1700"/>
          </a:p>
          <a:p>
            <a:pPr indent="-336550" lvl="0" marL="457200" rtl="0" algn="l">
              <a:lnSpc>
                <a:spcPct val="90000"/>
              </a:lnSpc>
              <a:spcBef>
                <a:spcPts val="0"/>
              </a:spcBef>
              <a:spcAft>
                <a:spcPts val="0"/>
              </a:spcAft>
              <a:buSzPts val="1700"/>
              <a:buChar char="●"/>
            </a:pPr>
            <a:r>
              <a:rPr lang="es-ES" sz="1700"/>
              <a:t>20px define la altura de la primera fila, auto para una fila que se ajusta al contenido y 100px para una fila de altura fija.</a:t>
            </a:r>
            <a:endParaRPr sz="1700"/>
          </a:p>
          <a:p>
            <a:pPr indent="0" lvl="0" marL="0" rtl="0" algn="ctr">
              <a:lnSpc>
                <a:spcPct val="90000"/>
              </a:lnSpc>
              <a:spcBef>
                <a:spcPts val="800"/>
              </a:spcBef>
              <a:spcAft>
                <a:spcPts val="0"/>
              </a:spcAft>
              <a:buSzPts val="1800"/>
              <a:buNone/>
            </a:pPr>
            <a:r>
              <a:t/>
            </a:r>
            <a:endParaRPr sz="1700"/>
          </a:p>
        </p:txBody>
      </p:sp>
      <p:pic>
        <p:nvPicPr>
          <p:cNvPr id="273" name="Google Shape;273;g20dc48b7826_0_44"/>
          <p:cNvPicPr preferRelativeResize="0"/>
          <p:nvPr/>
        </p:nvPicPr>
        <p:blipFill rotWithShape="1">
          <a:blip r:embed="rId3">
            <a:alphaModFix/>
          </a:blip>
          <a:srcRect b="0" l="0" r="0" t="0"/>
          <a:stretch/>
        </p:blipFill>
        <p:spPr>
          <a:xfrm>
            <a:off x="2334575" y="1830479"/>
            <a:ext cx="4646312" cy="8954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0dc48b7826_0_5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grid-gap</a:t>
            </a:r>
            <a:endParaRPr/>
          </a:p>
        </p:txBody>
      </p:sp>
      <p:sp>
        <p:nvSpPr>
          <p:cNvPr id="279" name="Google Shape;279;g20dc48b7826_0_5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 Establecer el espacio entre filas y columnas.</a:t>
            </a:r>
            <a:endParaRPr/>
          </a:p>
        </p:txBody>
      </p:sp>
      <p:pic>
        <p:nvPicPr>
          <p:cNvPr id="280" name="Google Shape;280;g20dc48b7826_0_54"/>
          <p:cNvPicPr preferRelativeResize="0"/>
          <p:nvPr/>
        </p:nvPicPr>
        <p:blipFill rotWithShape="1">
          <a:blip r:embed="rId3">
            <a:alphaModFix/>
          </a:blip>
          <a:srcRect b="0" l="0" r="0" t="0"/>
          <a:stretch/>
        </p:blipFill>
        <p:spPr>
          <a:xfrm>
            <a:off x="1549850" y="841779"/>
            <a:ext cx="5895184" cy="8954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0dc48b7826_0_6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Explorar Propiedades Avanzadas</a:t>
            </a:r>
            <a:endParaRPr/>
          </a:p>
        </p:txBody>
      </p:sp>
      <p:sp>
        <p:nvSpPr>
          <p:cNvPr id="286" name="Google Shape;286;g20dc48b7826_0_6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0dc48b7826_0_6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grid-area</a:t>
            </a:r>
            <a:endParaRPr/>
          </a:p>
        </p:txBody>
      </p:sp>
      <p:sp>
        <p:nvSpPr>
          <p:cNvPr id="292" name="Google Shape;292;g20dc48b7826_0_68"/>
          <p:cNvSpPr txBox="1"/>
          <p:nvPr>
            <p:ph idx="1" type="subTitle"/>
          </p:nvPr>
        </p:nvSpPr>
        <p:spPr>
          <a:xfrm>
            <a:off x="1143000" y="2701525"/>
            <a:ext cx="6858000" cy="19653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Asignar un elemento a una área específica dentro de un grid.</a:t>
            </a:r>
            <a:endParaRPr/>
          </a:p>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rPr lang="es-ES"/>
              <a:t>Esto posiciona el ítem desde la primera fila y columna hasta antes de la tercera fila y columna.</a:t>
            </a:r>
            <a:endParaRPr/>
          </a:p>
        </p:txBody>
      </p:sp>
      <p:pic>
        <p:nvPicPr>
          <p:cNvPr id="293" name="Google Shape;293;g20dc48b7826_0_68"/>
          <p:cNvPicPr preferRelativeResize="0"/>
          <p:nvPr/>
        </p:nvPicPr>
        <p:blipFill rotWithShape="1">
          <a:blip r:embed="rId3">
            <a:alphaModFix/>
          </a:blip>
          <a:srcRect b="0" l="0" r="0" t="0"/>
          <a:stretch/>
        </p:blipFill>
        <p:spPr>
          <a:xfrm>
            <a:off x="1976438" y="3114554"/>
            <a:ext cx="5191125" cy="82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0dc48b7826_0_77"/>
          <p:cNvSpPr txBox="1"/>
          <p:nvPr>
            <p:ph type="ctrTitle"/>
          </p:nvPr>
        </p:nvSpPr>
        <p:spPr>
          <a:xfrm>
            <a:off x="1060800" y="427450"/>
            <a:ext cx="6858000" cy="842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grid-template-areas</a:t>
            </a:r>
            <a:endParaRPr/>
          </a:p>
        </p:txBody>
      </p:sp>
      <p:sp>
        <p:nvSpPr>
          <p:cNvPr id="299" name="Google Shape;299;g20dc48b7826_0_77"/>
          <p:cNvSpPr txBox="1"/>
          <p:nvPr>
            <p:ph idx="1" type="subTitle"/>
          </p:nvPr>
        </p:nvSpPr>
        <p:spPr>
          <a:xfrm>
            <a:off x="1143000" y="1597654"/>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Definir un "mapa" de áreas nombradas para un grid.</a:t>
            </a:r>
            <a:endParaRPr/>
          </a:p>
        </p:txBody>
      </p:sp>
      <p:pic>
        <p:nvPicPr>
          <p:cNvPr id="300" name="Google Shape;300;g20dc48b7826_0_77"/>
          <p:cNvPicPr preferRelativeResize="0"/>
          <p:nvPr/>
        </p:nvPicPr>
        <p:blipFill rotWithShape="1">
          <a:blip r:embed="rId3">
            <a:alphaModFix/>
          </a:blip>
          <a:srcRect b="0" l="0" r="0" t="0"/>
          <a:stretch/>
        </p:blipFill>
        <p:spPr>
          <a:xfrm>
            <a:off x="2289675" y="2240179"/>
            <a:ext cx="4838753" cy="19993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0dc48b7826_0_85"/>
          <p:cNvSpPr txBox="1"/>
          <p:nvPr>
            <p:ph type="ctrTitle"/>
          </p:nvPr>
        </p:nvSpPr>
        <p:spPr>
          <a:xfrm>
            <a:off x="1143000" y="356974"/>
            <a:ext cx="6858000" cy="9720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SzPct val="111111"/>
              <a:buNone/>
            </a:pPr>
            <a:r>
              <a:rPr lang="es-ES"/>
              <a:t>Ejercicio Práctico (15 minutos)</a:t>
            </a:r>
            <a:endParaRPr/>
          </a:p>
        </p:txBody>
      </p:sp>
      <p:sp>
        <p:nvSpPr>
          <p:cNvPr id="306" name="Google Shape;306;g20dc48b7826_0_85"/>
          <p:cNvSpPr txBox="1"/>
          <p:nvPr>
            <p:ph idx="1" type="subTitle"/>
          </p:nvPr>
        </p:nvSpPr>
        <p:spPr>
          <a:xfrm>
            <a:off x="1143000" y="1648723"/>
            <a:ext cx="6858000" cy="19773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Crear una página de perfil personal con las siguientes secciones: un encabezado, una sección de información personal, habilidades y un pie de página.</a:t>
            </a:r>
            <a:endParaRPr/>
          </a:p>
        </p:txBody>
      </p:sp>
      <p:pic>
        <p:nvPicPr>
          <p:cNvPr id="307" name="Google Shape;307;g20dc48b7826_0_85"/>
          <p:cNvPicPr preferRelativeResize="0"/>
          <p:nvPr/>
        </p:nvPicPr>
        <p:blipFill rotWithShape="1">
          <a:blip r:embed="rId3">
            <a:alphaModFix/>
          </a:blip>
          <a:srcRect b="0" l="0" r="0" t="0"/>
          <a:stretch/>
        </p:blipFill>
        <p:spPr>
          <a:xfrm>
            <a:off x="1714250" y="2571751"/>
            <a:ext cx="6443775" cy="168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
          <p:cNvSpPr txBox="1"/>
          <p:nvPr>
            <p:ph type="ctrTitle"/>
          </p:nvPr>
        </p:nvSpPr>
        <p:spPr>
          <a:xfrm>
            <a:off x="1260180" y="781050"/>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Esta clase va a ser grabada!</a:t>
            </a:r>
            <a:br>
              <a:rPr b="0" lang="es-ES"/>
            </a:br>
            <a:r>
              <a:rPr b="0" lang="es-ES"/>
              <a:t> </a:t>
            </a:r>
            <a:br>
              <a:rPr lang="es-ES"/>
            </a:br>
            <a:endParaRPr/>
          </a:p>
        </p:txBody>
      </p:sp>
      <p:sp>
        <p:nvSpPr>
          <p:cNvPr id="188" name="Google Shape;188;p2"/>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Grabación de vídeo - Iconos gratis de comunicaciones" id="189" name="Google Shape;189;p2"/>
          <p:cNvPicPr preferRelativeResize="0"/>
          <p:nvPr/>
        </p:nvPicPr>
        <p:blipFill rotWithShape="1">
          <a:blip r:embed="rId3">
            <a:alphaModFix/>
          </a:blip>
          <a:srcRect b="0" l="0" r="0" t="0"/>
          <a:stretch/>
        </p:blipFill>
        <p:spPr>
          <a:xfrm>
            <a:off x="3706081" y="1516922"/>
            <a:ext cx="2299301" cy="22993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313" name="Google Shape;313;p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14" name="Google Shape;314;p8"/>
          <p:cNvPicPr preferRelativeResize="0"/>
          <p:nvPr/>
        </p:nvPicPr>
        <p:blipFill rotWithShape="1">
          <a:blip r:embed="rId3">
            <a:alphaModFix/>
          </a:blip>
          <a:srcRect b="0" l="0" r="0" t="0"/>
          <a:stretch/>
        </p:blipFill>
        <p:spPr>
          <a:xfrm>
            <a:off x="811685" y="172994"/>
            <a:ext cx="7372350" cy="4533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pic>
        <p:nvPicPr>
          <p:cNvPr id="320" name="Google Shape;320;p9"/>
          <p:cNvPicPr preferRelativeResize="0"/>
          <p:nvPr/>
        </p:nvPicPr>
        <p:blipFill rotWithShape="1">
          <a:blip r:embed="rId3">
            <a:alphaModFix/>
          </a:blip>
          <a:srcRect b="0" l="0" r="0" t="0"/>
          <a:stretch/>
        </p:blipFill>
        <p:spPr>
          <a:xfrm>
            <a:off x="576263" y="666750"/>
            <a:ext cx="7991475" cy="3810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0"/>
          <p:cNvSpPr txBox="1"/>
          <p:nvPr>
            <p:ph type="ctrTitle"/>
          </p:nvPr>
        </p:nvSpPr>
        <p:spPr>
          <a:xfrm>
            <a:off x="1175951" y="420130"/>
            <a:ext cx="6858000" cy="79543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Mobile First</a:t>
            </a:r>
            <a:endParaRPr/>
          </a:p>
        </p:txBody>
      </p:sp>
      <p:sp>
        <p:nvSpPr>
          <p:cNvPr id="326" name="Google Shape;326;p10"/>
          <p:cNvSpPr txBox="1"/>
          <p:nvPr>
            <p:ph idx="1" type="subTitle"/>
          </p:nvPr>
        </p:nvSpPr>
        <p:spPr>
          <a:xfrm>
            <a:off x="1143000" y="1598141"/>
            <a:ext cx="6858000" cy="2345088"/>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8107"/>
              <a:buNone/>
            </a:pPr>
            <a:r>
              <a:rPr lang="es-ES"/>
              <a:t>Antes de hablar de “Mobile-First” debemos hacer una referencia al llamado Diseño Responsive. Se refiere a la idea de que un sitio web debería mostrarse igual de bien en todo tipo de dispositivo, desde monitores de pantalla panorámica hasta teléfonos móviles. </a:t>
            </a:r>
            <a:endParaRPr/>
          </a:p>
          <a:p>
            <a:pPr indent="-361950" lvl="0" marL="457200" rtl="0" algn="ctr">
              <a:lnSpc>
                <a:spcPct val="90000"/>
              </a:lnSpc>
              <a:spcBef>
                <a:spcPts val="800"/>
              </a:spcBef>
              <a:spcAft>
                <a:spcPts val="0"/>
              </a:spcAft>
              <a:buClr>
                <a:schemeClr val="dk1"/>
              </a:buClr>
              <a:buSzPct val="108107"/>
              <a:buNone/>
            </a:pPr>
            <a:br>
              <a:rPr lang="es-ES"/>
            </a:br>
            <a:r>
              <a:rPr lang="es-ES"/>
              <a:t>Es un enfoque para el diseño y desarrollo web que elimina la distinción entre la versión amigable para dispositivos móviles de un sitio web y su contraparte de escritorio. Con un diseño responsive ambos son lo mismo.</a:t>
            </a:r>
            <a:br>
              <a:rPr lang="es-ES"/>
            </a:b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0dc48b7826_0_9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Grid y Responsive Design</a:t>
            </a:r>
            <a:endParaRPr/>
          </a:p>
        </p:txBody>
      </p:sp>
      <p:sp>
        <p:nvSpPr>
          <p:cNvPr id="332" name="Google Shape;332;g20dc48b7826_0_98"/>
          <p:cNvSpPr txBox="1"/>
          <p:nvPr>
            <p:ph idx="1" type="subTitle"/>
          </p:nvPr>
        </p:nvSpPr>
        <p:spPr>
          <a:xfrm>
            <a:off x="1143000" y="2701523"/>
            <a:ext cx="6858000" cy="1790700"/>
          </a:xfrm>
          <a:prstGeom prst="rect">
            <a:avLst/>
          </a:prstGeom>
          <a:noFill/>
          <a:ln>
            <a:noFill/>
          </a:ln>
        </p:spPr>
        <p:txBody>
          <a:bodyPr anchorCtr="0" anchor="t" bIns="34275" lIns="68575" spcFirstLastPara="1" rIns="68575" wrap="square" tIns="34275">
            <a:normAutofit lnSpcReduction="10000"/>
          </a:bodyPr>
          <a:lstStyle/>
          <a:p>
            <a:pPr indent="0" lvl="0" marL="0" rtl="0" algn="ctr">
              <a:lnSpc>
                <a:spcPct val="90000"/>
              </a:lnSpc>
              <a:spcBef>
                <a:spcPts val="800"/>
              </a:spcBef>
              <a:spcAft>
                <a:spcPts val="0"/>
              </a:spcAft>
              <a:buSzPts val="1800"/>
              <a:buNone/>
            </a:pPr>
            <a:r>
              <a:rPr lang="es-ES"/>
              <a:t>CSS Grid es una herramienta excepcionalmente poderosa para crear diseños web responsivos. Utiliza una combinación de unidades flexibles y funciones inteligentes como </a:t>
            </a:r>
            <a:r>
              <a:rPr b="1" lang="es-ES"/>
              <a:t>repeat(), auto-fill, y minmax() </a:t>
            </a:r>
            <a:r>
              <a:rPr lang="es-ES"/>
              <a:t>para permitir que los layouts se adapten de manera fluida a diferentes tamaños de pantalla. </a:t>
            </a:r>
            <a:endParaRPr/>
          </a:p>
          <a:p>
            <a:pPr indent="0" lvl="0" marL="0" rtl="0" algn="ctr">
              <a:lnSpc>
                <a:spcPct val="90000"/>
              </a:lnSpc>
              <a:spcBef>
                <a:spcPts val="800"/>
              </a:spcBef>
              <a:spcAft>
                <a:spcPts val="0"/>
              </a:spcAft>
              <a:buSzPts val="1800"/>
              <a:buNone/>
            </a:pPr>
            <a:r>
              <a:rPr lang="es-ES"/>
              <a:t>Aquí explicaré cómo cada uno de estos elementos contribuye al diseño responsivo.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0dc48b7826_0_105"/>
          <p:cNvSpPr txBox="1"/>
          <p:nvPr>
            <p:ph type="ctrTitle"/>
          </p:nvPr>
        </p:nvSpPr>
        <p:spPr>
          <a:xfrm>
            <a:off x="1143000" y="439199"/>
            <a:ext cx="6858000" cy="1113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 Unidades Flexibles: fr</a:t>
            </a:r>
            <a:endParaRPr/>
          </a:p>
        </p:txBody>
      </p:sp>
      <p:sp>
        <p:nvSpPr>
          <p:cNvPr id="338" name="Google Shape;338;g20dc48b7826_0_105"/>
          <p:cNvSpPr txBox="1"/>
          <p:nvPr>
            <p:ph idx="1" type="subTitle"/>
          </p:nvPr>
        </p:nvSpPr>
        <p:spPr>
          <a:xfrm>
            <a:off x="1143000" y="1621154"/>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La unidad </a:t>
            </a:r>
            <a:r>
              <a:rPr b="1" lang="es-ES" u="sng"/>
              <a:t>fr</a:t>
            </a:r>
            <a:r>
              <a:rPr lang="es-ES"/>
              <a:t> representa una fracción del espacio disponible en el contenedor grid. Es extremadamente útil para crear columnas o filas que se ajustan dinámicamente al cambiar el tamaño del contenedor, lo cual es esencial para el diseño responsivo.</a:t>
            </a:r>
            <a:endParaRPr/>
          </a:p>
        </p:txBody>
      </p:sp>
      <p:pic>
        <p:nvPicPr>
          <p:cNvPr id="339" name="Google Shape;339;g20dc48b7826_0_105"/>
          <p:cNvPicPr preferRelativeResize="0"/>
          <p:nvPr/>
        </p:nvPicPr>
        <p:blipFill rotWithShape="1">
          <a:blip r:embed="rId3">
            <a:alphaModFix/>
          </a:blip>
          <a:srcRect b="0" l="0" r="0" t="0"/>
          <a:stretch/>
        </p:blipFill>
        <p:spPr>
          <a:xfrm>
            <a:off x="1455900" y="3015254"/>
            <a:ext cx="6762750" cy="1076325"/>
          </a:xfrm>
          <a:prstGeom prst="rect">
            <a:avLst/>
          </a:prstGeom>
          <a:noFill/>
          <a:ln>
            <a:noFill/>
          </a:ln>
        </p:spPr>
      </p:pic>
      <p:sp>
        <p:nvSpPr>
          <p:cNvPr id="340" name="Google Shape;340;g20dc48b7826_0_105"/>
          <p:cNvSpPr txBox="1"/>
          <p:nvPr/>
        </p:nvSpPr>
        <p:spPr>
          <a:xfrm>
            <a:off x="1031325" y="4168825"/>
            <a:ext cx="7611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En este ejemplo, la columna del medio siempre será el doble de ancha que las columnas a los lados, independientemente del tamaño del contenedor.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0dc48b7826_0_12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Función repeat()</a:t>
            </a:r>
            <a:endParaRPr/>
          </a:p>
        </p:txBody>
      </p:sp>
      <p:sp>
        <p:nvSpPr>
          <p:cNvPr id="346" name="Google Shape;346;g20dc48b7826_0_12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La función </a:t>
            </a:r>
            <a:r>
              <a:rPr b="1" lang="es-ES"/>
              <a:t>repeat() </a:t>
            </a:r>
            <a:r>
              <a:rPr lang="es-ES"/>
              <a:t>simplifica la definición de patrones repetitivos en las definiciones de las filas y columnas, lo cual es muy útil en diseños responsivos para evitar repetir valores manualmente.</a:t>
            </a:r>
            <a:endParaRPr/>
          </a:p>
          <a:p>
            <a:pPr indent="0" lvl="0" marL="0" rtl="0" algn="ctr">
              <a:lnSpc>
                <a:spcPct val="90000"/>
              </a:lnSpc>
              <a:spcBef>
                <a:spcPts val="800"/>
              </a:spcBef>
              <a:spcAft>
                <a:spcPts val="0"/>
              </a:spcAft>
              <a:buSzPts val="1800"/>
              <a:buNone/>
            </a:pPr>
            <a:r>
              <a:rPr lang="es-ES" sz="1100">
                <a:solidFill>
                  <a:srgbClr val="000000"/>
                </a:solidFill>
                <a:latin typeface="Arial"/>
                <a:ea typeface="Arial"/>
                <a:cs typeface="Arial"/>
                <a:sym typeface="Arial"/>
              </a:rPr>
              <a:t>L</a:t>
            </a:r>
            <a:endParaRPr/>
          </a:p>
        </p:txBody>
      </p:sp>
      <p:pic>
        <p:nvPicPr>
          <p:cNvPr id="347" name="Google Shape;347;g20dc48b7826_0_122"/>
          <p:cNvPicPr preferRelativeResize="0"/>
          <p:nvPr/>
        </p:nvPicPr>
        <p:blipFill rotWithShape="1">
          <a:blip r:embed="rId3">
            <a:alphaModFix/>
          </a:blip>
          <a:srcRect b="0" l="0" r="0" t="0"/>
          <a:stretch/>
        </p:blipFill>
        <p:spPr>
          <a:xfrm>
            <a:off x="260372" y="662325"/>
            <a:ext cx="8241750" cy="1168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0dc48b7826_0_114"/>
          <p:cNvSpPr txBox="1"/>
          <p:nvPr>
            <p:ph type="ctrTitle"/>
          </p:nvPr>
        </p:nvSpPr>
        <p:spPr>
          <a:xfrm>
            <a:off x="1143000" y="474424"/>
            <a:ext cx="6858000" cy="1136400"/>
          </a:xfrm>
          <a:prstGeom prst="rect">
            <a:avLst/>
          </a:prstGeom>
          <a:noFill/>
          <a:ln>
            <a:noFill/>
          </a:ln>
        </p:spPr>
        <p:txBody>
          <a:bodyPr anchorCtr="0" anchor="b" bIns="34275" lIns="68575" spcFirstLastPara="1" rIns="68575" wrap="square" tIns="34275">
            <a:normAutofit fontScale="90000"/>
          </a:bodyPr>
          <a:lstStyle/>
          <a:p>
            <a:pPr indent="0" lvl="0" marL="0" rtl="0" algn="ctr">
              <a:lnSpc>
                <a:spcPct val="90000"/>
              </a:lnSpc>
              <a:spcBef>
                <a:spcPts val="0"/>
              </a:spcBef>
              <a:spcAft>
                <a:spcPts val="0"/>
              </a:spcAft>
              <a:buSzPct val="111111"/>
              <a:buNone/>
            </a:pPr>
            <a:r>
              <a:rPr lang="es-ES"/>
              <a:t>auto-fill y auto-fit con repeat()</a:t>
            </a:r>
            <a:endParaRPr/>
          </a:p>
        </p:txBody>
      </p:sp>
      <p:sp>
        <p:nvSpPr>
          <p:cNvPr id="353" name="Google Shape;353;g20dc48b7826_0_114"/>
          <p:cNvSpPr txBox="1"/>
          <p:nvPr>
            <p:ph idx="1" type="subTitle"/>
          </p:nvPr>
        </p:nvSpPr>
        <p:spPr>
          <a:xfrm>
            <a:off x="1143000" y="1954048"/>
            <a:ext cx="6858000" cy="1989300"/>
          </a:xfrm>
          <a:prstGeom prst="rect">
            <a:avLst/>
          </a:prstGeom>
          <a:noFill/>
          <a:ln>
            <a:noFill/>
          </a:ln>
        </p:spPr>
        <p:txBody>
          <a:bodyPr anchorCtr="0" anchor="t" bIns="34275" lIns="68575" spcFirstLastPara="1" rIns="68575" wrap="square" tIns="34275">
            <a:normAutofit fontScale="77500" lnSpcReduction="10000"/>
          </a:bodyPr>
          <a:lstStyle/>
          <a:p>
            <a:pPr indent="0" lvl="0" marL="0" rtl="0" algn="l">
              <a:lnSpc>
                <a:spcPct val="115000"/>
              </a:lnSpc>
              <a:spcBef>
                <a:spcPts val="1200"/>
              </a:spcBef>
              <a:spcAft>
                <a:spcPts val="0"/>
              </a:spcAft>
              <a:buSzPct val="211143"/>
              <a:buNone/>
            </a:pPr>
            <a:r>
              <a:rPr b="1" lang="es-ES"/>
              <a:t>auto-fill </a:t>
            </a:r>
            <a:r>
              <a:rPr lang="es-ES"/>
              <a:t>y </a:t>
            </a:r>
            <a:r>
              <a:rPr b="1" lang="es-ES"/>
              <a:t>auto-fit</a:t>
            </a:r>
            <a:r>
              <a:rPr lang="es-ES"/>
              <a:t> son modos útiles con repeat() que permiten a los items del grid ocupar el espacio de manera eficiente, según el tamaño del contenedor.</a:t>
            </a:r>
            <a:endParaRPr sz="1100">
              <a:solidFill>
                <a:srgbClr val="000000"/>
              </a:solidFill>
              <a:latin typeface="Arial"/>
              <a:ea typeface="Arial"/>
              <a:cs typeface="Arial"/>
              <a:sym typeface="Arial"/>
            </a:endParaRPr>
          </a:p>
          <a:p>
            <a:pPr indent="-282733" lvl="0" marL="457200" rtl="0" algn="l">
              <a:lnSpc>
                <a:spcPct val="115000"/>
              </a:lnSpc>
              <a:spcBef>
                <a:spcPts val="1200"/>
              </a:spcBef>
              <a:spcAft>
                <a:spcPts val="0"/>
              </a:spcAft>
              <a:buClr>
                <a:srgbClr val="000000"/>
              </a:buClr>
              <a:buSzPct val="61110"/>
              <a:buChar char="●"/>
            </a:pPr>
            <a:r>
              <a:rPr b="1" lang="es-ES" u="sng"/>
              <a:t>auto-fill: </a:t>
            </a:r>
            <a:r>
              <a:rPr lang="es-ES"/>
              <a:t>Llena la fila con tantas columnas como sea posible, dejando celdas vacías si no hay suficientes items para llenarlas.</a:t>
            </a:r>
            <a:endParaRPr/>
          </a:p>
          <a:p>
            <a:pPr indent="-282733" lvl="0" marL="457200" rtl="0" algn="l">
              <a:lnSpc>
                <a:spcPct val="115000"/>
              </a:lnSpc>
              <a:spcBef>
                <a:spcPts val="0"/>
              </a:spcBef>
              <a:spcAft>
                <a:spcPts val="0"/>
              </a:spcAft>
              <a:buClr>
                <a:srgbClr val="000000"/>
              </a:buClr>
              <a:buSzPct val="163636"/>
              <a:buChar char="●"/>
            </a:pPr>
            <a:r>
              <a:rPr b="1" lang="es-ES" u="sng"/>
              <a:t>auto-fit: </a:t>
            </a:r>
            <a:r>
              <a:rPr lang="es-ES"/>
              <a:t>Similar a auto-fill, pero cualquier espacio extra se colapsa, ajustando los elementos existentes para llenar el espacio disponible.</a:t>
            </a:r>
            <a:endParaRPr sz="1100">
              <a:solidFill>
                <a:srgbClr val="000000"/>
              </a:solidFill>
              <a:latin typeface="Arial"/>
              <a:ea typeface="Arial"/>
              <a:cs typeface="Arial"/>
              <a:sym typeface="Arial"/>
            </a:endParaRPr>
          </a:p>
          <a:p>
            <a:pPr indent="0" lvl="0" marL="0" rtl="0" algn="ctr">
              <a:lnSpc>
                <a:spcPct val="90000"/>
              </a:lnSpc>
              <a:spcBef>
                <a:spcPts val="1200"/>
              </a:spcBef>
              <a:spcAft>
                <a:spcPts val="0"/>
              </a:spcAft>
              <a:buSzPct val="129032"/>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0dc48b7826_0_13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359" name="Google Shape;359;g20dc48b7826_0_13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Este código crea tantas columnas como pueda caber en el contenedor, cada una con un ancho mínimo de 100px y máximo de 1fr.</a:t>
            </a:r>
            <a:endParaRPr/>
          </a:p>
        </p:txBody>
      </p:sp>
      <p:pic>
        <p:nvPicPr>
          <p:cNvPr id="360" name="Google Shape;360;g20dc48b7826_0_132"/>
          <p:cNvPicPr preferRelativeResize="0"/>
          <p:nvPr/>
        </p:nvPicPr>
        <p:blipFill rotWithShape="1">
          <a:blip r:embed="rId3">
            <a:alphaModFix/>
          </a:blip>
          <a:srcRect b="0" l="0" r="0" t="0"/>
          <a:stretch/>
        </p:blipFill>
        <p:spPr>
          <a:xfrm>
            <a:off x="680825" y="960198"/>
            <a:ext cx="7686539" cy="1459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20dc48b7826_0_139"/>
          <p:cNvSpPr txBox="1"/>
          <p:nvPr>
            <p:ph type="ctrTitle"/>
          </p:nvPr>
        </p:nvSpPr>
        <p:spPr>
          <a:xfrm>
            <a:off x="1143000" y="380474"/>
            <a:ext cx="6858000" cy="13125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Función minmax()</a:t>
            </a:r>
            <a:endParaRPr/>
          </a:p>
        </p:txBody>
      </p:sp>
      <p:sp>
        <p:nvSpPr>
          <p:cNvPr id="366" name="Google Shape;366;g20dc48b7826_0_139"/>
          <p:cNvSpPr txBox="1"/>
          <p:nvPr>
            <p:ph idx="1" type="subTitle"/>
          </p:nvPr>
        </p:nvSpPr>
        <p:spPr>
          <a:xfrm>
            <a:off x="1072550" y="1856029"/>
            <a:ext cx="6858000" cy="1241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800"/>
              </a:spcBef>
              <a:spcAft>
                <a:spcPts val="0"/>
              </a:spcAft>
              <a:buSzPts val="1800"/>
              <a:buNone/>
            </a:pPr>
            <a:r>
              <a:rPr lang="es-ES"/>
              <a:t>  La función minmax() permite establecer un tamaño mínimo y máximo para las filas y columnas. Esto es crucial para mantener la usabilidad y estética del diseño a diferentes tamaños de pantalla.</a:t>
            </a:r>
            <a:endParaRPr/>
          </a:p>
        </p:txBody>
      </p:sp>
      <p:pic>
        <p:nvPicPr>
          <p:cNvPr id="367" name="Google Shape;367;g20dc48b7826_0_139"/>
          <p:cNvPicPr preferRelativeResize="0"/>
          <p:nvPr/>
        </p:nvPicPr>
        <p:blipFill rotWithShape="1">
          <a:blip r:embed="rId3">
            <a:alphaModFix/>
          </a:blip>
          <a:srcRect b="0" l="0" r="0" t="0"/>
          <a:stretch/>
        </p:blipFill>
        <p:spPr>
          <a:xfrm>
            <a:off x="2148750" y="2780404"/>
            <a:ext cx="6000750" cy="1047750"/>
          </a:xfrm>
          <a:prstGeom prst="rect">
            <a:avLst/>
          </a:prstGeom>
          <a:noFill/>
          <a:ln>
            <a:noFill/>
          </a:ln>
        </p:spPr>
      </p:pic>
      <p:sp>
        <p:nvSpPr>
          <p:cNvPr id="368" name="Google Shape;368;g20dc48b7826_0_139"/>
          <p:cNvSpPr txBox="1"/>
          <p:nvPr/>
        </p:nvSpPr>
        <p:spPr>
          <a:xfrm>
            <a:off x="305325" y="4039650"/>
            <a:ext cx="8892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Cada columna tendrá al menos 100px y se expandirá hasta ocupar una fracción del espacio disponible, garantizando que el contenido se adapte pero no se comprima demasiado ni se estire excesivamente.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0dc48b7826_0_15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Ejemplo Práctico</a:t>
            </a:r>
            <a:endParaRPr/>
          </a:p>
        </p:txBody>
      </p:sp>
      <p:sp>
        <p:nvSpPr>
          <p:cNvPr id="374" name="Google Shape;374;g20dc48b7826_0_15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Supongamos que estamos diseñando un layout de galería de imágenes que debe ser responsivo: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
          <p:cNvSpPr txBox="1"/>
          <p:nvPr>
            <p:ph type="ctrTitle"/>
          </p:nvPr>
        </p:nvSpPr>
        <p:spPr>
          <a:xfrm>
            <a:off x="978243" y="321276"/>
            <a:ext cx="6858000" cy="91900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SIEMPRE CON RESPETO!</a:t>
            </a:r>
            <a:endParaRPr/>
          </a:p>
        </p:txBody>
      </p:sp>
      <p:pic>
        <p:nvPicPr>
          <p:cNvPr descr="hay tabla | Los simpson frases, Memes, Dragones" id="195" name="Google Shape;195;p3"/>
          <p:cNvPicPr preferRelativeResize="0"/>
          <p:nvPr/>
        </p:nvPicPr>
        <p:blipFill rotWithShape="1">
          <a:blip r:embed="rId3">
            <a:alphaModFix/>
          </a:blip>
          <a:srcRect b="0" l="0" r="0" t="0"/>
          <a:stretch/>
        </p:blipFill>
        <p:spPr>
          <a:xfrm>
            <a:off x="2894826" y="1428964"/>
            <a:ext cx="3336667" cy="29288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0dc48b7826_0_15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380" name="Google Shape;380;g20dc48b7826_0_159"/>
          <p:cNvSpPr txBox="1"/>
          <p:nvPr>
            <p:ph idx="1" type="subTitle"/>
          </p:nvPr>
        </p:nvSpPr>
        <p:spPr>
          <a:xfrm>
            <a:off x="1143000" y="337087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Este layout ajustará automáticamente el número de columnas según el tamaño de la pantalla, asegurando que cada imagen tenga al menos 150px de ancho pero se expanda para utilizar el espacio disponible eficientemente.</a:t>
            </a:r>
            <a:endParaRPr/>
          </a:p>
        </p:txBody>
      </p:sp>
      <p:pic>
        <p:nvPicPr>
          <p:cNvPr id="381" name="Google Shape;381;g20dc48b7826_0_159"/>
          <p:cNvPicPr preferRelativeResize="0"/>
          <p:nvPr/>
        </p:nvPicPr>
        <p:blipFill rotWithShape="1">
          <a:blip r:embed="rId3">
            <a:alphaModFix/>
          </a:blip>
          <a:srcRect b="0" l="0" r="0" t="0"/>
          <a:stretch/>
        </p:blipFill>
        <p:spPr>
          <a:xfrm>
            <a:off x="599380" y="627555"/>
            <a:ext cx="4617075" cy="1854950"/>
          </a:xfrm>
          <a:prstGeom prst="rect">
            <a:avLst/>
          </a:prstGeom>
          <a:noFill/>
          <a:ln>
            <a:noFill/>
          </a:ln>
        </p:spPr>
      </p:pic>
      <p:pic>
        <p:nvPicPr>
          <p:cNvPr id="382" name="Google Shape;382;g20dc48b7826_0_159"/>
          <p:cNvPicPr preferRelativeResize="0"/>
          <p:nvPr/>
        </p:nvPicPr>
        <p:blipFill rotWithShape="1">
          <a:blip r:embed="rId4">
            <a:alphaModFix/>
          </a:blip>
          <a:srcRect b="0" l="0" r="0" t="0"/>
          <a:stretch/>
        </p:blipFill>
        <p:spPr>
          <a:xfrm>
            <a:off x="2941525" y="1777150"/>
            <a:ext cx="5867400" cy="1447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1"/>
          <p:cNvSpPr txBox="1"/>
          <p:nvPr>
            <p:ph type="ctrTitle"/>
          </p:nvPr>
        </p:nvSpPr>
        <p:spPr>
          <a:xfrm>
            <a:off x="1175951" y="420130"/>
            <a:ext cx="6858000" cy="79543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Mobile First</a:t>
            </a:r>
            <a:endParaRPr/>
          </a:p>
        </p:txBody>
      </p:sp>
      <p:sp>
        <p:nvSpPr>
          <p:cNvPr id="388" name="Google Shape;388;p11"/>
          <p:cNvSpPr txBox="1"/>
          <p:nvPr>
            <p:ph idx="1" type="subTitle"/>
          </p:nvPr>
        </p:nvSpPr>
        <p:spPr>
          <a:xfrm>
            <a:off x="1143000" y="1598141"/>
            <a:ext cx="6858000" cy="2345088"/>
          </a:xfrm>
          <a:prstGeom prst="rect">
            <a:avLst/>
          </a:prstGeom>
          <a:noFill/>
          <a:ln>
            <a:noFill/>
          </a:ln>
        </p:spPr>
        <p:txBody>
          <a:bodyPr anchorCtr="0" anchor="t" bIns="34275" lIns="68575" spcFirstLastPara="1" rIns="68575" wrap="square" tIns="34275">
            <a:normAutofit lnSpcReduction="10000"/>
          </a:bodyPr>
          <a:lstStyle/>
          <a:p>
            <a:pPr indent="-361950" lvl="0" marL="457200" rtl="0" algn="ctr">
              <a:lnSpc>
                <a:spcPct val="90000"/>
              </a:lnSpc>
              <a:spcBef>
                <a:spcPts val="800"/>
              </a:spcBef>
              <a:spcAft>
                <a:spcPts val="0"/>
              </a:spcAft>
              <a:buClr>
                <a:schemeClr val="dk1"/>
              </a:buClr>
              <a:buSzPts val="1800"/>
              <a:buNone/>
            </a:pPr>
            <a:r>
              <a:rPr lang="es-ES"/>
              <a:t>"Mobile First" significa crear el código primero para los dispositivos más pequeños que los usuarios probablemente tengan, como teléfonos o tabletas. Trabajar en el dispositivo más pequeño y luego acumular desde allí todo en el mismo código y el mismo proyecto, en lugar de uno nuevo para cada tamaño de pantalla. </a:t>
            </a:r>
            <a:endParaRPr/>
          </a:p>
          <a:p>
            <a:pPr indent="-361950" lvl="0" marL="457200" rtl="0" algn="ctr">
              <a:lnSpc>
                <a:spcPct val="90000"/>
              </a:lnSpc>
              <a:spcBef>
                <a:spcPts val="800"/>
              </a:spcBef>
              <a:spcAft>
                <a:spcPts val="0"/>
              </a:spcAft>
              <a:buClr>
                <a:schemeClr val="dk1"/>
              </a:buClr>
              <a:buSzPts val="1800"/>
              <a:buNone/>
            </a:pPr>
            <a:br>
              <a:rPr lang="es-ES"/>
            </a:br>
            <a:br>
              <a:rPr lang="es-ES"/>
            </a:b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2"/>
          <p:cNvSpPr txBox="1"/>
          <p:nvPr>
            <p:ph type="ctrTitle"/>
          </p:nvPr>
        </p:nvSpPr>
        <p:spPr>
          <a:xfrm>
            <a:off x="1101811" y="255372"/>
            <a:ext cx="6858000" cy="65539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Mobile First</a:t>
            </a:r>
            <a:endParaRPr/>
          </a:p>
        </p:txBody>
      </p:sp>
      <p:sp>
        <p:nvSpPr>
          <p:cNvPr id="394" name="Google Shape;394;p1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395" name="Google Shape;395;p12"/>
          <p:cNvPicPr preferRelativeResize="0"/>
          <p:nvPr/>
        </p:nvPicPr>
        <p:blipFill rotWithShape="1">
          <a:blip r:embed="rId3">
            <a:alphaModFix/>
          </a:blip>
          <a:srcRect b="0" l="0" r="0" t="0"/>
          <a:stretch/>
        </p:blipFill>
        <p:spPr>
          <a:xfrm>
            <a:off x="652463" y="1381125"/>
            <a:ext cx="7839075" cy="238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0dc48b7826_0_16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Estrategias de Layout para Mobile First</a:t>
            </a:r>
            <a:endParaRPr/>
          </a:p>
        </p:txBody>
      </p:sp>
      <p:sp>
        <p:nvSpPr>
          <p:cNvPr id="401" name="Google Shape;401;g20dc48b7826_0_16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b="1" lang="es-ES"/>
              <a:t>Estructura</a:t>
            </a:r>
            <a:r>
              <a:rPr b="1" lang="es-ES" sz="1100">
                <a:solidFill>
                  <a:srgbClr val="000000"/>
                </a:solidFill>
                <a:latin typeface="Arial"/>
                <a:ea typeface="Arial"/>
                <a:cs typeface="Arial"/>
                <a:sym typeface="Arial"/>
              </a:rPr>
              <a:t> </a:t>
            </a:r>
            <a:r>
              <a:rPr b="1" lang="es-ES"/>
              <a:t>HTML Simplificada:</a:t>
            </a:r>
            <a:endParaRPr b="1"/>
          </a:p>
          <a:p>
            <a:pPr indent="0" lvl="0" marL="0" rtl="0" algn="ctr">
              <a:lnSpc>
                <a:spcPct val="90000"/>
              </a:lnSpc>
              <a:spcBef>
                <a:spcPts val="800"/>
              </a:spcBef>
              <a:spcAft>
                <a:spcPts val="0"/>
              </a:spcAft>
              <a:buSzPts val="1800"/>
              <a:buNone/>
            </a:pPr>
            <a:r>
              <a:rPr lang="es-ES"/>
              <a:t>La clave para un diseño Mobile First exitoso es empezar con una estructura HTML simple y semántica que cargue rápidamente y sea fácil de navegar en pantallas pequeñas.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0dc48b7826_0_17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407" name="Google Shape;407;g20dc48b7826_0_17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408" name="Google Shape;408;g20dc48b7826_0_174"/>
          <p:cNvPicPr preferRelativeResize="0"/>
          <p:nvPr/>
        </p:nvPicPr>
        <p:blipFill rotWithShape="1">
          <a:blip r:embed="rId3">
            <a:alphaModFix/>
          </a:blip>
          <a:srcRect b="0" l="0" r="0" t="0"/>
          <a:stretch/>
        </p:blipFill>
        <p:spPr>
          <a:xfrm>
            <a:off x="1182650" y="227827"/>
            <a:ext cx="6778699" cy="4258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0dc48b7826_0_180"/>
          <p:cNvSpPr txBox="1"/>
          <p:nvPr>
            <p:ph idx="1" type="subTitle"/>
          </p:nvPr>
        </p:nvSpPr>
        <p:spPr>
          <a:xfrm>
            <a:off x="1143000" y="1249470"/>
            <a:ext cx="6858000" cy="2693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b="1" lang="es-ES" sz="1400">
                <a:solidFill>
                  <a:srgbClr val="188038"/>
                </a:solidFill>
                <a:latin typeface="Roboto Mono"/>
                <a:ea typeface="Roboto Mono"/>
                <a:cs typeface="Roboto Mono"/>
                <a:sym typeface="Roboto Mono"/>
              </a:rPr>
              <a:t>&lt;header&gt;</a:t>
            </a:r>
            <a:r>
              <a:rPr lang="es-ES" sz="1400">
                <a:solidFill>
                  <a:srgbClr val="000000"/>
                </a:solidFill>
                <a:latin typeface="Arial"/>
                <a:ea typeface="Arial"/>
                <a:cs typeface="Arial"/>
                <a:sym typeface="Arial"/>
              </a:rPr>
              <a:t>: Contiene elementos críticos como el logo y el menú de navegación.</a:t>
            </a:r>
            <a:endParaRPr sz="1400">
              <a:solidFill>
                <a:srgbClr val="000000"/>
              </a:solidFill>
              <a:latin typeface="Arial"/>
              <a:ea typeface="Arial"/>
              <a:cs typeface="Arial"/>
              <a:sym typeface="Arial"/>
            </a:endParaRPr>
          </a:p>
          <a:p>
            <a:pPr indent="0" lvl="0" marL="0" rtl="0" algn="ctr">
              <a:lnSpc>
                <a:spcPct val="90000"/>
              </a:lnSpc>
              <a:spcBef>
                <a:spcPts val="800"/>
              </a:spcBef>
              <a:spcAft>
                <a:spcPts val="0"/>
              </a:spcAft>
              <a:buSzPts val="1800"/>
              <a:buNone/>
            </a:pPr>
            <a:r>
              <a:rPr b="1" lang="es-ES" sz="1400">
                <a:solidFill>
                  <a:srgbClr val="188038"/>
                </a:solidFill>
                <a:latin typeface="Roboto Mono"/>
                <a:ea typeface="Roboto Mono"/>
                <a:cs typeface="Roboto Mono"/>
                <a:sym typeface="Roboto Mono"/>
              </a:rPr>
              <a:t>&lt;main&gt;</a:t>
            </a:r>
            <a:r>
              <a:rPr lang="es-ES" sz="1400">
                <a:solidFill>
                  <a:srgbClr val="000000"/>
                </a:solidFill>
                <a:latin typeface="Arial"/>
                <a:ea typeface="Arial"/>
                <a:cs typeface="Arial"/>
                <a:sym typeface="Arial"/>
              </a:rPr>
              <a:t>: El cuerpo principal del sitio, dividido en secciones (</a:t>
            </a:r>
            <a:r>
              <a:rPr lang="es-ES" sz="1400">
                <a:solidFill>
                  <a:srgbClr val="188038"/>
                </a:solidFill>
                <a:latin typeface="Roboto Mono"/>
                <a:ea typeface="Roboto Mono"/>
                <a:cs typeface="Roboto Mono"/>
                <a:sym typeface="Roboto Mono"/>
              </a:rPr>
              <a:t>&lt;section&gt;</a:t>
            </a:r>
            <a:r>
              <a:rPr lang="es-ES" sz="1400">
                <a:solidFill>
                  <a:srgbClr val="000000"/>
                </a:solidFill>
                <a:latin typeface="Arial"/>
                <a:ea typeface="Arial"/>
                <a:cs typeface="Arial"/>
                <a:sym typeface="Arial"/>
              </a:rPr>
              <a:t>) y barras laterales (</a:t>
            </a:r>
            <a:r>
              <a:rPr lang="es-ES" sz="1400">
                <a:solidFill>
                  <a:srgbClr val="188038"/>
                </a:solidFill>
                <a:latin typeface="Roboto Mono"/>
                <a:ea typeface="Roboto Mono"/>
                <a:cs typeface="Roboto Mono"/>
                <a:sym typeface="Roboto Mono"/>
              </a:rPr>
              <a:t>&lt;aside&gt;</a:t>
            </a:r>
            <a:r>
              <a:rPr lang="es-ES" sz="1400">
                <a:solidFill>
                  <a:srgbClr val="000000"/>
                </a:solidFill>
                <a:latin typeface="Arial"/>
                <a:ea typeface="Arial"/>
                <a:cs typeface="Arial"/>
                <a:sym typeface="Arial"/>
              </a:rPr>
              <a:t>), si es necesario.</a:t>
            </a:r>
            <a:endParaRPr sz="1400">
              <a:solidFill>
                <a:srgbClr val="000000"/>
              </a:solidFill>
              <a:latin typeface="Arial"/>
              <a:ea typeface="Arial"/>
              <a:cs typeface="Arial"/>
              <a:sym typeface="Arial"/>
            </a:endParaRPr>
          </a:p>
          <a:p>
            <a:pPr indent="0" lvl="0" marL="0" rtl="0" algn="ctr">
              <a:lnSpc>
                <a:spcPct val="90000"/>
              </a:lnSpc>
              <a:spcBef>
                <a:spcPts val="800"/>
              </a:spcBef>
              <a:spcAft>
                <a:spcPts val="0"/>
              </a:spcAft>
              <a:buSzPts val="1800"/>
              <a:buNone/>
            </a:pPr>
            <a:r>
              <a:rPr b="1" lang="es-ES" sz="1400">
                <a:solidFill>
                  <a:srgbClr val="188038"/>
                </a:solidFill>
                <a:latin typeface="Roboto Mono"/>
                <a:ea typeface="Roboto Mono"/>
                <a:cs typeface="Roboto Mono"/>
                <a:sym typeface="Roboto Mono"/>
              </a:rPr>
              <a:t>&lt;footer&gt;</a:t>
            </a:r>
            <a:r>
              <a:rPr lang="es-ES" sz="1400">
                <a:solidFill>
                  <a:srgbClr val="000000"/>
                </a:solidFill>
                <a:latin typeface="Arial"/>
                <a:ea typeface="Arial"/>
                <a:cs typeface="Arial"/>
                <a:sym typeface="Arial"/>
              </a:rPr>
              <a:t>: Incluye información de contacto y enlaces a redes sociales.</a:t>
            </a:r>
            <a:endParaRPr sz="1400">
              <a:solidFill>
                <a:srgbClr val="000000"/>
              </a:solidFill>
              <a:latin typeface="Arial"/>
              <a:ea typeface="Arial"/>
              <a:cs typeface="Arial"/>
              <a:sym typeface="Arial"/>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0dc48b7826_0_18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800"/>
              </a:spcBef>
              <a:spcAft>
                <a:spcPts val="0"/>
              </a:spcAft>
              <a:buSzPts val="4100"/>
              <a:buNone/>
            </a:pPr>
            <a:r>
              <a:rPr lang="es-ES"/>
              <a:t>Accesibilidad y Navegación Intuitiva:</a:t>
            </a:r>
            <a:endParaRPr/>
          </a:p>
          <a:p>
            <a:pPr indent="0" lvl="0" marL="0" rtl="0" algn="ctr">
              <a:lnSpc>
                <a:spcPct val="90000"/>
              </a:lnSpc>
              <a:spcBef>
                <a:spcPts val="0"/>
              </a:spcBef>
              <a:spcAft>
                <a:spcPts val="0"/>
              </a:spcAft>
              <a:buSzPts val="4100"/>
              <a:buNone/>
            </a:pPr>
            <a:r>
              <a:t/>
            </a:r>
            <a:endParaRPr/>
          </a:p>
        </p:txBody>
      </p:sp>
      <p:sp>
        <p:nvSpPr>
          <p:cNvPr id="419" name="Google Shape;419;g20dc48b7826_0_18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Asegúrate de que el sitio es fácilmente navegable con pulgares en una pantalla táctil, con botones y enlaces suficientemente grandes para interactuar cómodamente.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0dc48b7826_0_20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Escalando hacia tabletas y escritorios</a:t>
            </a:r>
            <a:endParaRPr/>
          </a:p>
        </p:txBody>
      </p:sp>
      <p:sp>
        <p:nvSpPr>
          <p:cNvPr id="425" name="Google Shape;425;g20dc48b7826_0_20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85000" lnSpcReduction="20000"/>
          </a:bodyPr>
          <a:lstStyle/>
          <a:p>
            <a:pPr indent="0" lvl="0" marL="0" rtl="0" algn="ctr">
              <a:lnSpc>
                <a:spcPct val="90000"/>
              </a:lnSpc>
              <a:spcBef>
                <a:spcPts val="800"/>
              </a:spcBef>
              <a:spcAft>
                <a:spcPts val="0"/>
              </a:spcAft>
              <a:buSzPct val="117647"/>
              <a:buNone/>
            </a:pPr>
            <a:r>
              <a:rPr lang="es-ES"/>
              <a:t>A medida que avanzamos en el diseño web responsivo utilizando CSS Grid y media queries, podemos adaptar un diseño que inicialmente fue creado con un enfoque Mobile First para que funcione igual de bien en tabletas y escritorios.</a:t>
            </a:r>
            <a:endParaRPr/>
          </a:p>
          <a:p>
            <a:pPr indent="0" lvl="0" marL="0" rtl="0" algn="ctr">
              <a:lnSpc>
                <a:spcPct val="90000"/>
              </a:lnSpc>
              <a:spcBef>
                <a:spcPts val="800"/>
              </a:spcBef>
              <a:spcAft>
                <a:spcPts val="0"/>
              </a:spcAft>
              <a:buSzPct val="117647"/>
              <a:buNone/>
            </a:pPr>
            <a:r>
              <a:rPr lang="es-ES"/>
              <a:t> Aquí, exploraremos cómo se pueden usar media queries para ajustar un grid a pantallas más grandes y proporcionaré un ejemplo práctico detallado.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0dc48b7826_0_192"/>
          <p:cNvSpPr txBox="1"/>
          <p:nvPr>
            <p:ph type="ctrTitle"/>
          </p:nvPr>
        </p:nvSpPr>
        <p:spPr>
          <a:xfrm>
            <a:off x="1143000" y="568749"/>
            <a:ext cx="6858000" cy="1241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Media Queries para Escalabilidad:</a:t>
            </a:r>
            <a:endParaRPr/>
          </a:p>
        </p:txBody>
      </p:sp>
      <p:sp>
        <p:nvSpPr>
          <p:cNvPr id="431" name="Google Shape;431;g20dc48b7826_0_192"/>
          <p:cNvSpPr txBox="1"/>
          <p:nvPr>
            <p:ph idx="1" type="subTitle"/>
          </p:nvPr>
        </p:nvSpPr>
        <p:spPr>
          <a:xfrm>
            <a:off x="1143000" y="2036248"/>
            <a:ext cx="6858000" cy="19071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Las media queries son fundamentales para el diseño responsivo porque permiten aplicar estilos CSS condicionalmente basados en características del dispositivo, como el tamaño de la pantalla, la resolución, la orientación, etc. </a:t>
            </a:r>
            <a:endParaRPr/>
          </a:p>
          <a:p>
            <a:pPr indent="0" lvl="0" marL="0" rtl="0" algn="ctr">
              <a:lnSpc>
                <a:spcPct val="90000"/>
              </a:lnSpc>
              <a:spcBef>
                <a:spcPts val="800"/>
              </a:spcBef>
              <a:spcAft>
                <a:spcPts val="0"/>
              </a:spcAft>
              <a:buSzPts val="1800"/>
              <a:buNone/>
            </a:pPr>
            <a:r>
              <a:rPr lang="es-ES"/>
              <a:t>Con CSS Grid, las media queries pueden modificar la estructura del grid para aprovechar mejor el espacio disponible en pantallas más grandes.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0dc48b7826_0_208"/>
          <p:cNvSpPr txBox="1"/>
          <p:nvPr>
            <p:ph type="ctrTitle"/>
          </p:nvPr>
        </p:nvSpPr>
        <p:spPr>
          <a:xfrm>
            <a:off x="1189975" y="1390774"/>
            <a:ext cx="6858000" cy="1241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Uso Básico de Media Queries con CSS Grid:</a:t>
            </a:r>
            <a:endParaRPr/>
          </a:p>
        </p:txBody>
      </p:sp>
      <p:sp>
        <p:nvSpPr>
          <p:cNvPr id="437" name="Google Shape;437;g20dc48b7826_0_20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
          <p:cNvSpPr txBox="1"/>
          <p:nvPr/>
        </p:nvSpPr>
        <p:spPr>
          <a:xfrm>
            <a:off x="2265407" y="2062976"/>
            <a:ext cx="4563678" cy="609387"/>
          </a:xfrm>
          <a:prstGeom prst="rect">
            <a:avLst/>
          </a:prstGeom>
          <a:noFill/>
          <a:ln>
            <a:noFill/>
          </a:ln>
        </p:spPr>
        <p:txBody>
          <a:bodyPr anchorCtr="0" anchor="t" bIns="68575" lIns="68575" spcFirstLastPara="1" rIns="68575" wrap="square" tIns="68575">
            <a:spAutoFit/>
          </a:bodyPr>
          <a:lstStyle/>
          <a:p>
            <a:pPr indent="0" lvl="0" marL="0" marR="0" rtl="0" algn="ctr">
              <a:lnSpc>
                <a:spcPct val="90000"/>
              </a:lnSpc>
              <a:spcBef>
                <a:spcPts val="0"/>
              </a:spcBef>
              <a:spcAft>
                <a:spcPts val="0"/>
              </a:spcAft>
              <a:buClr>
                <a:srgbClr val="000000"/>
              </a:buClr>
              <a:buSzPts val="3400"/>
              <a:buFont typeface="Arial"/>
              <a:buNone/>
            </a:pPr>
            <a:r>
              <a:rPr b="1" i="0" lang="es-ES" sz="3400" u="none" cap="none" strike="noStrike">
                <a:solidFill>
                  <a:schemeClr val="accent3"/>
                </a:solidFill>
                <a:highlight>
                  <a:srgbClr val="F1C232"/>
                </a:highlight>
                <a:latin typeface="Nunito"/>
                <a:ea typeface="Nunito"/>
                <a:cs typeface="Nunito"/>
                <a:sym typeface="Nunito"/>
              </a:rPr>
              <a:t>Clase 08 .</a:t>
            </a:r>
            <a:endParaRPr b="1" i="0" sz="3400" u="none" cap="none" strike="noStrike">
              <a:solidFill>
                <a:schemeClr val="accent3"/>
              </a:solidFill>
              <a:highlight>
                <a:srgbClr val="F1C232"/>
              </a:highlight>
              <a:latin typeface="Nunito"/>
              <a:ea typeface="Nunito"/>
              <a:cs typeface="Nunito"/>
              <a:sym typeface="Nunito"/>
            </a:endParaRPr>
          </a:p>
        </p:txBody>
      </p:sp>
      <p:pic>
        <p:nvPicPr>
          <p:cNvPr id="201" name="Google Shape;201;p4"/>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02" name="Google Shape;202;p4"/>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03" name="Google Shape;203;p4"/>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0dc48b7826_0_2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t/>
            </a:r>
            <a:endParaRPr/>
          </a:p>
        </p:txBody>
      </p:sp>
      <p:sp>
        <p:nvSpPr>
          <p:cNvPr id="443" name="Google Shape;443;g20dc48b7826_0_2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t/>
            </a:r>
            <a:endParaRPr/>
          </a:p>
        </p:txBody>
      </p:sp>
      <p:pic>
        <p:nvPicPr>
          <p:cNvPr id="444" name="Google Shape;444;g20dc48b7826_0_215"/>
          <p:cNvPicPr preferRelativeResize="0"/>
          <p:nvPr/>
        </p:nvPicPr>
        <p:blipFill rotWithShape="1">
          <a:blip r:embed="rId3">
            <a:alphaModFix/>
          </a:blip>
          <a:srcRect b="0" l="0" r="0" t="0"/>
          <a:stretch/>
        </p:blipFill>
        <p:spPr>
          <a:xfrm>
            <a:off x="1143001" y="327100"/>
            <a:ext cx="7197550" cy="4382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3"/>
          <p:cNvSpPr txBox="1"/>
          <p:nvPr>
            <p:ph type="ctrTitle"/>
          </p:nvPr>
        </p:nvSpPr>
        <p:spPr>
          <a:xfrm>
            <a:off x="1085335" y="411892"/>
            <a:ext cx="6858000" cy="1215564"/>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Mobile First</a:t>
            </a:r>
            <a:endParaRPr/>
          </a:p>
        </p:txBody>
      </p:sp>
      <p:sp>
        <p:nvSpPr>
          <p:cNvPr id="450" name="Google Shape;450;p13"/>
          <p:cNvSpPr txBox="1"/>
          <p:nvPr>
            <p:ph idx="1" type="subTitle"/>
          </p:nvPr>
        </p:nvSpPr>
        <p:spPr>
          <a:xfrm>
            <a:off x="1143000" y="1820562"/>
            <a:ext cx="6858000" cy="27432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rPr lang="es-ES"/>
              <a:t>Cualquier estilo dentro del siguiente Media Querie se ejecutará cuando el tamaño de la pantalla sea de al menos 768px de ancho -tablet portrait iPad Mini- pero no cuando el tamaño de la pantalla sea menor:</a:t>
            </a:r>
            <a:endParaRPr/>
          </a:p>
          <a:p>
            <a:pPr indent="-361950" lvl="0" marL="457200" rtl="0" algn="ctr">
              <a:lnSpc>
                <a:spcPct val="90000"/>
              </a:lnSpc>
              <a:spcBef>
                <a:spcPts val="800"/>
              </a:spcBef>
              <a:spcAft>
                <a:spcPts val="0"/>
              </a:spcAft>
              <a:buClr>
                <a:schemeClr val="dk1"/>
              </a:buClr>
              <a:buSzPts val="1800"/>
              <a:buNone/>
            </a:pPr>
            <a:br>
              <a:rPr lang="es-ES"/>
            </a:br>
            <a:endParaRPr/>
          </a:p>
        </p:txBody>
      </p:sp>
      <p:pic>
        <p:nvPicPr>
          <p:cNvPr id="451" name="Google Shape;451;p13"/>
          <p:cNvPicPr preferRelativeResize="0"/>
          <p:nvPr/>
        </p:nvPicPr>
        <p:blipFill rotWithShape="1">
          <a:blip r:embed="rId3">
            <a:alphaModFix/>
          </a:blip>
          <a:srcRect b="0" l="0" r="0" t="0"/>
          <a:stretch/>
        </p:blipFill>
        <p:spPr>
          <a:xfrm>
            <a:off x="2223187" y="3061516"/>
            <a:ext cx="5257800" cy="159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4"/>
          <p:cNvSpPr txBox="1"/>
          <p:nvPr>
            <p:ph type="ctrTitle"/>
          </p:nvPr>
        </p:nvSpPr>
        <p:spPr>
          <a:xfrm>
            <a:off x="1085335" y="502508"/>
            <a:ext cx="6858000" cy="787196"/>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Media queries</a:t>
            </a:r>
            <a:endParaRPr/>
          </a:p>
        </p:txBody>
      </p:sp>
      <p:sp>
        <p:nvSpPr>
          <p:cNvPr id="457" name="Google Shape;457;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58" name="Google Shape;458;p14"/>
          <p:cNvPicPr preferRelativeResize="0"/>
          <p:nvPr/>
        </p:nvPicPr>
        <p:blipFill rotWithShape="1">
          <a:blip r:embed="rId3">
            <a:alphaModFix/>
          </a:blip>
          <a:srcRect b="0" l="0" r="0" t="0"/>
          <a:stretch/>
        </p:blipFill>
        <p:spPr>
          <a:xfrm>
            <a:off x="552450" y="1628260"/>
            <a:ext cx="8039100" cy="2381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
        <p:nvSpPr>
          <p:cNvPr id="464" name="Google Shape;464;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pic>
        <p:nvPicPr>
          <p:cNvPr id="465" name="Google Shape;465;p15"/>
          <p:cNvPicPr preferRelativeResize="0"/>
          <p:nvPr/>
        </p:nvPicPr>
        <p:blipFill rotWithShape="1">
          <a:blip r:embed="rId3">
            <a:alphaModFix/>
          </a:blip>
          <a:srcRect b="0" l="0" r="0" t="0"/>
          <a:stretch/>
        </p:blipFill>
        <p:spPr>
          <a:xfrm>
            <a:off x="504825" y="633413"/>
            <a:ext cx="8134350" cy="3876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471" name="Google Shape;471;p16"/>
          <p:cNvPicPr preferRelativeResize="0"/>
          <p:nvPr/>
        </p:nvPicPr>
        <p:blipFill rotWithShape="1">
          <a:blip r:embed="rId3">
            <a:alphaModFix/>
          </a:blip>
          <a:srcRect b="0" l="0" r="0" t="0"/>
          <a:stretch/>
        </p:blipFill>
        <p:spPr>
          <a:xfrm>
            <a:off x="971550" y="709613"/>
            <a:ext cx="7200900" cy="3724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7"/>
          <p:cNvSpPr txBox="1"/>
          <p:nvPr>
            <p:ph type="ctrTitle"/>
          </p:nvPr>
        </p:nvSpPr>
        <p:spPr>
          <a:xfrm>
            <a:off x="1077097" y="345988"/>
            <a:ext cx="6858000" cy="746007"/>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Tablet</a:t>
            </a:r>
            <a:endParaRPr/>
          </a:p>
        </p:txBody>
      </p:sp>
      <p:sp>
        <p:nvSpPr>
          <p:cNvPr id="477" name="Google Shape;477;p17"/>
          <p:cNvSpPr txBox="1"/>
          <p:nvPr>
            <p:ph idx="1" type="subTitle"/>
          </p:nvPr>
        </p:nvSpPr>
        <p:spPr>
          <a:xfrm>
            <a:off x="1110048" y="1432901"/>
            <a:ext cx="4236309" cy="3419185"/>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b="1" lang="es-ES"/>
              <a:t>Siguiendo el ejemplo de las Grillas por áreas</a:t>
            </a:r>
            <a:endParaRPr/>
          </a:p>
          <a:p>
            <a:pPr indent="-361950" lvl="0" marL="457200" rtl="0" algn="l">
              <a:lnSpc>
                <a:spcPct val="90000"/>
              </a:lnSpc>
              <a:spcBef>
                <a:spcPts val="800"/>
              </a:spcBef>
              <a:spcAft>
                <a:spcPts val="0"/>
              </a:spcAft>
              <a:buSzPct val="108107"/>
              <a:buNone/>
            </a:pPr>
            <a:br>
              <a:rPr lang="es-ES"/>
            </a:br>
            <a:r>
              <a:rPr lang="es-ES"/>
              <a:t>Para la versión tablet lo primero que hacemos es cambiar la disposición de las columnas de nuestro Grid.</a:t>
            </a:r>
            <a:endParaRPr/>
          </a:p>
          <a:p>
            <a:pPr indent="-361950" lvl="0" marL="457200" rtl="0" algn="l">
              <a:lnSpc>
                <a:spcPct val="90000"/>
              </a:lnSpc>
              <a:spcBef>
                <a:spcPts val="800"/>
              </a:spcBef>
              <a:spcAft>
                <a:spcPts val="0"/>
              </a:spcAft>
              <a:buSzPct val="108107"/>
              <a:buNone/>
            </a:pPr>
            <a:br>
              <a:rPr lang="es-ES"/>
            </a:br>
            <a:r>
              <a:rPr lang="es-ES"/>
              <a:t>Luego cambiar la disposición de los ítems, este vez usando el recurso de grid-row y grid-column, que es el método corto de grid-row-start/end grid-column-start/end.</a:t>
            </a:r>
            <a:endParaRPr/>
          </a:p>
          <a:p>
            <a:pPr indent="-361950" lvl="0" marL="457200" rtl="0" algn="ctr">
              <a:lnSpc>
                <a:spcPct val="90000"/>
              </a:lnSpc>
              <a:spcBef>
                <a:spcPts val="800"/>
              </a:spcBef>
              <a:spcAft>
                <a:spcPts val="0"/>
              </a:spcAft>
              <a:buClr>
                <a:schemeClr val="dk1"/>
              </a:buClr>
              <a:buSzPct val="108107"/>
              <a:buNone/>
            </a:pPr>
            <a:br>
              <a:rPr lang="es-ES"/>
            </a:br>
            <a:endParaRPr/>
          </a:p>
        </p:txBody>
      </p:sp>
      <p:pic>
        <p:nvPicPr>
          <p:cNvPr id="478" name="Google Shape;478;p17"/>
          <p:cNvPicPr preferRelativeResize="0"/>
          <p:nvPr/>
        </p:nvPicPr>
        <p:blipFill rotWithShape="1">
          <a:blip r:embed="rId3">
            <a:alphaModFix/>
          </a:blip>
          <a:srcRect b="0" l="0" r="0" t="0"/>
          <a:stretch/>
        </p:blipFill>
        <p:spPr>
          <a:xfrm>
            <a:off x="5440664" y="1820561"/>
            <a:ext cx="3475707" cy="23807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18"/>
          <p:cNvSpPr txBox="1"/>
          <p:nvPr>
            <p:ph type="ctrTitle"/>
          </p:nvPr>
        </p:nvSpPr>
        <p:spPr>
          <a:xfrm>
            <a:off x="1110049" y="420129"/>
            <a:ext cx="6858000" cy="1034331"/>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sz="1800"/>
              <a:t>Desktop</a:t>
            </a:r>
            <a:br>
              <a:rPr b="0" lang="es-ES" sz="1800"/>
            </a:br>
            <a:br>
              <a:rPr lang="es-ES" sz="1800"/>
            </a:br>
            <a:endParaRPr sz="1800"/>
          </a:p>
        </p:txBody>
      </p:sp>
      <p:pic>
        <p:nvPicPr>
          <p:cNvPr id="484" name="Google Shape;484;p18"/>
          <p:cNvPicPr preferRelativeResize="0"/>
          <p:nvPr/>
        </p:nvPicPr>
        <p:blipFill rotWithShape="1">
          <a:blip r:embed="rId3">
            <a:alphaModFix/>
          </a:blip>
          <a:srcRect b="0" l="0" r="0" t="0"/>
          <a:stretch/>
        </p:blipFill>
        <p:spPr>
          <a:xfrm>
            <a:off x="481013" y="1103356"/>
            <a:ext cx="8181975" cy="3200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9"/>
          <p:cNvSpPr txBox="1"/>
          <p:nvPr>
            <p:ph type="ctrTitle"/>
          </p:nvPr>
        </p:nvSpPr>
        <p:spPr>
          <a:xfrm>
            <a:off x="1159475" y="477795"/>
            <a:ext cx="6858000" cy="688342"/>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Resultado</a:t>
            </a:r>
            <a:endParaRPr/>
          </a:p>
        </p:txBody>
      </p:sp>
      <p:sp>
        <p:nvSpPr>
          <p:cNvPr id="490" name="Google Shape;490;p1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descr="https://lh5.googleusercontent.com/Hl_acRuwhnTiaxqjc3UREZJte3cHYKFA6oK5c95Jid9hXlX6KujX9IvpziOEqRmUhsF3BgpP0eilDK8dW0NO7fD7yQzczhIhqMAP0QVOfgPlCYPPCOQKM90GryRpQrU8P1fPZoc6tIfHs8jKUUFMt4ELhQ=s2048" id="491" name="Google Shape;491;p19"/>
          <p:cNvPicPr preferRelativeResize="0"/>
          <p:nvPr/>
        </p:nvPicPr>
        <p:blipFill rotWithShape="1">
          <a:blip r:embed="rId3">
            <a:alphaModFix/>
          </a:blip>
          <a:srcRect b="0" l="0" r="0" t="0"/>
          <a:stretch/>
        </p:blipFill>
        <p:spPr>
          <a:xfrm>
            <a:off x="1699159" y="1268627"/>
            <a:ext cx="5746849" cy="293267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0dc48b7826_0_22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3"/>
              </a:buClr>
              <a:buSzPts val="4100"/>
              <a:buFont typeface="Nunito"/>
              <a:buNone/>
            </a:pPr>
            <a:r>
              <a:rPr lang="es-ES">
                <a:solidFill>
                  <a:schemeClr val="accent3"/>
                </a:solidFill>
              </a:rPr>
              <a:t>Meta Viewpoint</a:t>
            </a:r>
            <a:endParaRPr>
              <a:solidFill>
                <a:schemeClr val="accent3"/>
              </a:solidFill>
            </a:endParaRPr>
          </a:p>
          <a:p>
            <a:pPr indent="0" lvl="0" marL="0" rtl="0" algn="ctr">
              <a:lnSpc>
                <a:spcPct val="90000"/>
              </a:lnSpc>
              <a:spcBef>
                <a:spcPts val="0"/>
              </a:spcBef>
              <a:spcAft>
                <a:spcPts val="0"/>
              </a:spcAft>
              <a:buSzPts val="4100"/>
              <a:buNone/>
            </a:pPr>
            <a:r>
              <a:t/>
            </a:r>
            <a:endParaRPr/>
          </a:p>
        </p:txBody>
      </p:sp>
      <p:sp>
        <p:nvSpPr>
          <p:cNvPr id="497" name="Google Shape;497;g20dc48b7826_0_22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92500" lnSpcReduction="10000"/>
          </a:bodyPr>
          <a:lstStyle/>
          <a:p>
            <a:pPr indent="0" lvl="0" marL="0" rtl="0" algn="ctr">
              <a:lnSpc>
                <a:spcPct val="90000"/>
              </a:lnSpc>
              <a:spcBef>
                <a:spcPts val="800"/>
              </a:spcBef>
              <a:spcAft>
                <a:spcPts val="0"/>
              </a:spcAft>
              <a:buSzPct val="108108"/>
              <a:buNone/>
            </a:pPr>
            <a:r>
              <a:rPr lang="es-ES"/>
              <a:t> la etiqueta </a:t>
            </a:r>
            <a:r>
              <a:rPr b="1" lang="es-ES"/>
              <a:t>&lt;meta name="viewport"&gt; </a:t>
            </a:r>
            <a:r>
              <a:rPr lang="es-ES"/>
              <a:t>es esencial para entender cómo desarrollar páginas web que funcionen bien en dispositivos móviles. </a:t>
            </a:r>
            <a:endParaRPr/>
          </a:p>
          <a:p>
            <a:pPr indent="0" lvl="0" marL="0" rtl="0" algn="ctr">
              <a:lnSpc>
                <a:spcPct val="90000"/>
              </a:lnSpc>
              <a:spcBef>
                <a:spcPts val="800"/>
              </a:spcBef>
              <a:spcAft>
                <a:spcPts val="0"/>
              </a:spcAft>
              <a:buSzPct val="108108"/>
              <a:buNone/>
            </a:pPr>
            <a:r>
              <a:rPr lang="es-ES"/>
              <a:t>Esta etiqueta ayuda a controlar la ventana gráfica del navegador, asegurando que el contenido se muestre adecuadamente en diferentes tamaños de pantalla.</a:t>
            </a:r>
            <a:endParaRPr/>
          </a:p>
        </p:txBody>
      </p:sp>
      <p:pic>
        <p:nvPicPr>
          <p:cNvPr id="498" name="Google Shape;498;g20dc48b7826_0_221"/>
          <p:cNvPicPr preferRelativeResize="0"/>
          <p:nvPr/>
        </p:nvPicPr>
        <p:blipFill rotWithShape="1">
          <a:blip r:embed="rId3">
            <a:alphaModFix/>
          </a:blip>
          <a:srcRect b="0" l="0" r="0" t="0"/>
          <a:stretch/>
        </p:blipFill>
        <p:spPr>
          <a:xfrm>
            <a:off x="1361950" y="4012279"/>
            <a:ext cx="6524625" cy="485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20"/>
          <p:cNvSpPr txBox="1"/>
          <p:nvPr>
            <p:ph type="ctrTitle"/>
          </p:nvPr>
        </p:nvSpPr>
        <p:spPr>
          <a:xfrm>
            <a:off x="1143000" y="207458"/>
            <a:ext cx="6858000" cy="73165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Meta Viewpoint</a:t>
            </a:r>
            <a:endParaRPr/>
          </a:p>
        </p:txBody>
      </p:sp>
      <p:sp>
        <p:nvSpPr>
          <p:cNvPr id="504" name="Google Shape;504;p20"/>
          <p:cNvSpPr txBox="1"/>
          <p:nvPr>
            <p:ph idx="1" type="subTitle"/>
          </p:nvPr>
        </p:nvSpPr>
        <p:spPr>
          <a:xfrm>
            <a:off x="1075675" y="978255"/>
            <a:ext cx="6858000"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Las páginas optimizadas para diferentes dispositivos deben incluir la etiqueta &lt;meta&gt; viewport en el encabezado del documento HTML. Una etiqueta &lt;meta&gt; viewport da al navegador las instrucciones sobre cómo controlar las dimensiones y el ajuste a escala de la página.</a:t>
            </a:r>
            <a:endParaRPr/>
          </a:p>
        </p:txBody>
      </p:sp>
      <p:pic>
        <p:nvPicPr>
          <p:cNvPr id="505" name="Google Shape;505;p20"/>
          <p:cNvPicPr preferRelativeResize="0"/>
          <p:nvPr/>
        </p:nvPicPr>
        <p:blipFill rotWithShape="1">
          <a:blip r:embed="rId3">
            <a:alphaModFix/>
          </a:blip>
          <a:srcRect b="0" l="0" r="0" t="0"/>
          <a:stretch/>
        </p:blipFill>
        <p:spPr>
          <a:xfrm>
            <a:off x="2594919" y="2259099"/>
            <a:ext cx="3819525" cy="237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09" name="Google Shape;209;p5"/>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10" name="Google Shape;210;p5"/>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sp>
        <p:nvSpPr>
          <p:cNvPr id="211" name="Google Shape;211;p5"/>
          <p:cNvSpPr txBox="1"/>
          <p:nvPr/>
        </p:nvSpPr>
        <p:spPr>
          <a:xfrm>
            <a:off x="1063956" y="528871"/>
            <a:ext cx="6392100" cy="564900"/>
          </a:xfrm>
          <a:prstGeom prst="rect">
            <a:avLst/>
          </a:prstGeom>
          <a:noFill/>
          <a:ln>
            <a:noFill/>
          </a:ln>
        </p:spPr>
        <p:txBody>
          <a:bodyPr anchorCtr="0" anchor="b" bIns="34275" lIns="68575" spcFirstLastPara="1" rIns="68575" wrap="square" tIns="34275">
            <a:normAutofit/>
          </a:bodyPr>
          <a:lstStyle/>
          <a:p>
            <a:pPr indent="0" lvl="0" marL="0" marR="0" rtl="0" algn="ctr">
              <a:lnSpc>
                <a:spcPct val="90000"/>
              </a:lnSpc>
              <a:spcBef>
                <a:spcPts val="0"/>
              </a:spcBef>
              <a:spcAft>
                <a:spcPts val="0"/>
              </a:spcAft>
              <a:buClr>
                <a:srgbClr val="4089D7"/>
              </a:buClr>
              <a:buSzPts val="4100"/>
              <a:buFont typeface="Nunito"/>
              <a:buNone/>
            </a:pPr>
            <a:r>
              <a:rPr b="1" i="0" lang="es-ES" sz="3600" u="none" cap="none" strike="noStrike">
                <a:solidFill>
                  <a:srgbClr val="4089D7"/>
                </a:solidFill>
                <a:latin typeface="Nunito"/>
                <a:ea typeface="Nunito"/>
                <a:cs typeface="Nunito"/>
                <a:sym typeface="Nunito"/>
              </a:rPr>
              <a:t>Objetivos de la clase</a:t>
            </a:r>
            <a:endParaRPr b="1" i="0" sz="2800" u="none" cap="none" strike="noStrike">
              <a:solidFill>
                <a:srgbClr val="4089D7"/>
              </a:solidFill>
              <a:latin typeface="Nunito"/>
              <a:ea typeface="Nunito"/>
              <a:cs typeface="Nunito"/>
              <a:sym typeface="Nunito"/>
            </a:endParaRPr>
          </a:p>
        </p:txBody>
      </p:sp>
      <p:sp>
        <p:nvSpPr>
          <p:cNvPr id="212" name="Google Shape;212;p5"/>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3" name="Google Shape;213;p5"/>
          <p:cNvSpPr/>
          <p:nvPr/>
        </p:nvSpPr>
        <p:spPr>
          <a:xfrm rot="10800000">
            <a:off x="4689180" y="2725639"/>
            <a:ext cx="9784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14" name="Google Shape;214;p5"/>
          <p:cNvPicPr preferRelativeResize="0"/>
          <p:nvPr/>
        </p:nvPicPr>
        <p:blipFill rotWithShape="1">
          <a:blip r:embed="rId5">
            <a:alphaModFix/>
          </a:blip>
          <a:srcRect b="0" l="0" r="0" t="0"/>
          <a:stretch/>
        </p:blipFill>
        <p:spPr>
          <a:xfrm>
            <a:off x="614363" y="1095375"/>
            <a:ext cx="7915275" cy="2952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1"/>
          <p:cNvSpPr txBox="1"/>
          <p:nvPr>
            <p:ph type="ctrTitle"/>
          </p:nvPr>
        </p:nvSpPr>
        <p:spPr>
          <a:xfrm>
            <a:off x="914400" y="296561"/>
            <a:ext cx="7234880" cy="86957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Meta Viewpoint</a:t>
            </a:r>
            <a:endParaRPr/>
          </a:p>
        </p:txBody>
      </p:sp>
      <p:sp>
        <p:nvSpPr>
          <p:cNvPr id="511" name="Google Shape;511;p21"/>
          <p:cNvSpPr txBox="1"/>
          <p:nvPr>
            <p:ph idx="1" type="subTitle"/>
          </p:nvPr>
        </p:nvSpPr>
        <p:spPr>
          <a:xfrm>
            <a:off x="1143000" y="1449378"/>
            <a:ext cx="6858000" cy="1241700"/>
          </a:xfrm>
          <a:prstGeom prst="rect">
            <a:avLst/>
          </a:prstGeom>
          <a:noFill/>
          <a:ln>
            <a:noFill/>
          </a:ln>
        </p:spPr>
        <p:txBody>
          <a:bodyPr anchorCtr="0" anchor="t" bIns="34275" lIns="68575" spcFirstLastPara="1" rIns="68575" wrap="square" tIns="34275">
            <a:normAutofit fontScale="92500" lnSpcReduction="10000"/>
          </a:bodyPr>
          <a:lstStyle/>
          <a:p>
            <a:pPr indent="-361950" lvl="0" marL="457200" rtl="0" algn="ctr">
              <a:lnSpc>
                <a:spcPct val="90000"/>
              </a:lnSpc>
              <a:spcBef>
                <a:spcPts val="800"/>
              </a:spcBef>
              <a:spcAft>
                <a:spcPts val="0"/>
              </a:spcAft>
              <a:buClr>
                <a:schemeClr val="dk1"/>
              </a:buClr>
              <a:buSzPct val="108107"/>
              <a:buNone/>
            </a:pPr>
            <a:r>
              <a:rPr lang="es-ES"/>
              <a:t>El uso del valor de width=device-width indica a la página que debe hacer coincidir el ancho de la pantalla en píxeles independientes del dispositivo. Esto permite que la página realice el reprocesamiento del contenido para adaptarlo a diferentes tamaños de pantalla.</a:t>
            </a:r>
            <a:endParaRPr/>
          </a:p>
        </p:txBody>
      </p:sp>
      <p:pic>
        <p:nvPicPr>
          <p:cNvPr id="512" name="Google Shape;512;p21"/>
          <p:cNvPicPr preferRelativeResize="0"/>
          <p:nvPr/>
        </p:nvPicPr>
        <p:blipFill rotWithShape="1">
          <a:blip r:embed="rId3">
            <a:alphaModFix/>
          </a:blip>
          <a:srcRect b="0" l="0" r="0" t="0"/>
          <a:stretch/>
        </p:blipFill>
        <p:spPr>
          <a:xfrm>
            <a:off x="823913" y="3271451"/>
            <a:ext cx="7496175" cy="495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0dc48b7826_0_231"/>
          <p:cNvSpPr txBox="1"/>
          <p:nvPr>
            <p:ph idx="1" type="subTitle"/>
          </p:nvPr>
        </p:nvSpPr>
        <p:spPr>
          <a:xfrm>
            <a:off x="1143000" y="767994"/>
            <a:ext cx="6858000" cy="3175200"/>
          </a:xfrm>
          <a:prstGeom prst="rect">
            <a:avLst/>
          </a:prstGeom>
          <a:noFill/>
          <a:ln>
            <a:noFill/>
          </a:ln>
        </p:spPr>
        <p:txBody>
          <a:bodyPr anchorCtr="0" anchor="t" bIns="34275" lIns="68575" spcFirstLastPara="1" rIns="68575" wrap="square" tIns="34275">
            <a:normAutofit/>
          </a:bodyPr>
          <a:lstStyle/>
          <a:p>
            <a:pPr indent="0" lvl="0" marL="0" rtl="0" algn="l">
              <a:lnSpc>
                <a:spcPct val="115000"/>
              </a:lnSpc>
              <a:spcBef>
                <a:spcPts val="1200"/>
              </a:spcBef>
              <a:spcAft>
                <a:spcPts val="0"/>
              </a:spcAft>
              <a:buSzPts val="1800"/>
              <a:buNone/>
            </a:pPr>
            <a:r>
              <a:rPr lang="es-ES"/>
              <a:t>Propiedades Adicionales:</a:t>
            </a:r>
            <a:endParaRPr/>
          </a:p>
          <a:p>
            <a:pPr indent="-298450" lvl="0" marL="457200" rtl="0" algn="l">
              <a:lnSpc>
                <a:spcPct val="115000"/>
              </a:lnSpc>
              <a:spcBef>
                <a:spcPts val="1200"/>
              </a:spcBef>
              <a:spcAft>
                <a:spcPts val="0"/>
              </a:spcAft>
              <a:buClr>
                <a:srgbClr val="000000"/>
              </a:buClr>
              <a:buSzPts val="1100"/>
              <a:buChar char="●"/>
            </a:pPr>
            <a:r>
              <a:rPr b="1" lang="es-ES"/>
              <a:t>maximum-scale: </a:t>
            </a:r>
            <a:r>
              <a:rPr lang="es-ES"/>
              <a:t>Controla el máximo nivel de zoom permitido.</a:t>
            </a:r>
            <a:endParaRPr/>
          </a:p>
          <a:p>
            <a:pPr indent="-298450" lvl="0" marL="457200" rtl="0" algn="l">
              <a:lnSpc>
                <a:spcPct val="115000"/>
              </a:lnSpc>
              <a:spcBef>
                <a:spcPts val="0"/>
              </a:spcBef>
              <a:spcAft>
                <a:spcPts val="0"/>
              </a:spcAft>
              <a:buClr>
                <a:srgbClr val="000000"/>
              </a:buClr>
              <a:buSzPts val="1100"/>
              <a:buChar char="●"/>
            </a:pPr>
            <a:r>
              <a:rPr b="1" lang="es-ES"/>
              <a:t>minimum-scale: </a:t>
            </a:r>
            <a:r>
              <a:rPr lang="es-ES"/>
              <a:t>Controla el mínimo nivel de zoom permitido.</a:t>
            </a:r>
            <a:endParaRPr/>
          </a:p>
          <a:p>
            <a:pPr indent="-298450" lvl="0" marL="457200" rtl="0" algn="l">
              <a:lnSpc>
                <a:spcPct val="115000"/>
              </a:lnSpc>
              <a:spcBef>
                <a:spcPts val="0"/>
              </a:spcBef>
              <a:spcAft>
                <a:spcPts val="0"/>
              </a:spcAft>
              <a:buClr>
                <a:srgbClr val="000000"/>
              </a:buClr>
              <a:buSzPts val="1100"/>
              <a:buChar char="●"/>
            </a:pPr>
            <a:r>
              <a:rPr b="1" lang="es-ES"/>
              <a:t>user-scalable=no:</a:t>
            </a:r>
            <a:r>
              <a:rPr lang="es-ES"/>
              <a:t> Deshabilita la capacidad del usuario para hacer zoom (no recomendado por razones de accesibilidad).</a:t>
            </a:r>
            <a:endParaRPr/>
          </a:p>
          <a:p>
            <a:pPr indent="0" lvl="0" marL="0" rtl="0" algn="ctr">
              <a:lnSpc>
                <a:spcPct val="90000"/>
              </a:lnSpc>
              <a:spcBef>
                <a:spcPts val="1200"/>
              </a:spcBef>
              <a:spcAft>
                <a:spcPts val="0"/>
              </a:spcAft>
              <a:buSzPts val="1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2"/>
          <p:cNvSpPr txBox="1"/>
          <p:nvPr>
            <p:ph type="ctrTitle"/>
          </p:nvPr>
        </p:nvSpPr>
        <p:spPr>
          <a:xfrm>
            <a:off x="1143000" y="0"/>
            <a:ext cx="6858000" cy="943715"/>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Meta Viewpoint</a:t>
            </a:r>
            <a:endParaRPr/>
          </a:p>
        </p:txBody>
      </p:sp>
      <p:sp>
        <p:nvSpPr>
          <p:cNvPr id="523" name="Google Shape;523;p2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24" name="Google Shape;524;p22"/>
          <p:cNvPicPr preferRelativeResize="0"/>
          <p:nvPr/>
        </p:nvPicPr>
        <p:blipFill rotWithShape="1">
          <a:blip r:embed="rId3">
            <a:alphaModFix/>
          </a:blip>
          <a:srcRect b="0" l="0" r="0" t="0"/>
          <a:stretch/>
        </p:blipFill>
        <p:spPr>
          <a:xfrm>
            <a:off x="1781175" y="910410"/>
            <a:ext cx="5581650" cy="3800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g20dc48b7826_0_23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Discusión y Preguntas (5 minutos)</a:t>
            </a:r>
            <a:endParaRPr/>
          </a:p>
        </p:txBody>
      </p:sp>
      <p:sp>
        <p:nvSpPr>
          <p:cNvPr id="530" name="Google Shape;530;g20dc48b7826_0_237"/>
          <p:cNvSpPr txBox="1"/>
          <p:nvPr>
            <p:ph idx="1" type="subTitle"/>
          </p:nvPr>
        </p:nvSpPr>
        <p:spPr>
          <a:xfrm>
            <a:off x="1143000" y="2701524"/>
            <a:ext cx="6858000" cy="16833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115000"/>
              </a:lnSpc>
              <a:spcBef>
                <a:spcPts val="1400"/>
              </a:spcBef>
              <a:spcAft>
                <a:spcPts val="0"/>
              </a:spcAft>
              <a:buSzPts val="1800"/>
              <a:buNone/>
            </a:pPr>
            <a:r>
              <a:t/>
            </a:r>
            <a:endParaRPr b="1" sz="2217">
              <a:solidFill>
                <a:srgbClr val="000000"/>
              </a:solidFill>
              <a:latin typeface="Arial"/>
              <a:ea typeface="Arial"/>
              <a:cs typeface="Arial"/>
              <a:sym typeface="Arial"/>
            </a:endParaRPr>
          </a:p>
          <a:p>
            <a:pPr indent="-356720" lvl="0" marL="457200" rtl="0" algn="l">
              <a:lnSpc>
                <a:spcPct val="115000"/>
              </a:lnSpc>
              <a:spcBef>
                <a:spcPts val="1200"/>
              </a:spcBef>
              <a:spcAft>
                <a:spcPts val="0"/>
              </a:spcAft>
              <a:buClr>
                <a:srgbClr val="000000"/>
              </a:buClr>
              <a:buSzPts val="2018"/>
              <a:buChar char="●"/>
            </a:pPr>
            <a:r>
              <a:rPr b="1" lang="es-ES" sz="2017">
                <a:solidFill>
                  <a:srgbClr val="000000"/>
                </a:solidFill>
                <a:latin typeface="Arial"/>
                <a:ea typeface="Arial"/>
                <a:cs typeface="Arial"/>
                <a:sym typeface="Arial"/>
              </a:rPr>
              <a:t>Reflexión</a:t>
            </a:r>
            <a:r>
              <a:rPr lang="es-ES" sz="2017">
                <a:solidFill>
                  <a:srgbClr val="000000"/>
                </a:solidFill>
                <a:latin typeface="Arial"/>
                <a:ea typeface="Arial"/>
                <a:cs typeface="Arial"/>
                <a:sym typeface="Arial"/>
              </a:rPr>
              <a:t>: ¿Cómo cambia la experiencia del usuario cuando se modifica la etiqueta viewport?</a:t>
            </a:r>
            <a:endParaRPr sz="2017">
              <a:solidFill>
                <a:srgbClr val="000000"/>
              </a:solidFill>
              <a:latin typeface="Arial"/>
              <a:ea typeface="Arial"/>
              <a:cs typeface="Arial"/>
              <a:sym typeface="Arial"/>
            </a:endParaRPr>
          </a:p>
          <a:p>
            <a:pPr indent="0" lvl="0" marL="0" rtl="0" algn="ctr">
              <a:lnSpc>
                <a:spcPct val="90000"/>
              </a:lnSpc>
              <a:spcBef>
                <a:spcPts val="1200"/>
              </a:spcBef>
              <a:spcAft>
                <a:spcPts val="0"/>
              </a:spcAft>
              <a:buSzPts val="18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20dc48b7826_0_245"/>
          <p:cNvSpPr txBox="1"/>
          <p:nvPr>
            <p:ph idx="1" type="subTitle"/>
          </p:nvPr>
        </p:nvSpPr>
        <p:spPr>
          <a:xfrm>
            <a:off x="1143000" y="650567"/>
            <a:ext cx="6858000" cy="3703800"/>
          </a:xfrm>
          <a:prstGeom prst="rect">
            <a:avLst/>
          </a:prstGeom>
          <a:noFill/>
          <a:ln>
            <a:noFill/>
          </a:ln>
        </p:spPr>
        <p:txBody>
          <a:bodyPr anchorCtr="0" anchor="t" bIns="34275" lIns="68575" spcFirstLastPara="1" rIns="68575" wrap="square" tIns="34275">
            <a:normAutofit fontScale="77500" lnSpcReduction="10000"/>
          </a:bodyPr>
          <a:lstStyle/>
          <a:p>
            <a:pPr indent="-317182" lvl="0" marL="457200" marR="0" rtl="0" algn="l">
              <a:lnSpc>
                <a:spcPct val="115000"/>
              </a:lnSpc>
              <a:spcBef>
                <a:spcPts val="1200"/>
              </a:spcBef>
              <a:spcAft>
                <a:spcPts val="0"/>
              </a:spcAft>
              <a:buSzPct val="100000"/>
              <a:buChar char="●"/>
            </a:pPr>
            <a:r>
              <a:rPr b="1" lang="es-ES"/>
              <a:t>Mejora de la Legibilidad: </a:t>
            </a:r>
            <a:r>
              <a:rPr lang="es-ES"/>
              <a:t>Estableciendo width=device-width se asegura que el contenido de la página se escala correctamente para coincidir con el ancho de la pantalla del dispositivo. Esto elimina la necesidad de hacer zoom para leer el texto, mejorando significativamente la legibilidad.</a:t>
            </a:r>
            <a:endParaRPr/>
          </a:p>
          <a:p>
            <a:pPr indent="-317182" lvl="0" marL="457200" marR="0" rtl="0" algn="l">
              <a:lnSpc>
                <a:spcPct val="115000"/>
              </a:lnSpc>
              <a:spcBef>
                <a:spcPts val="0"/>
              </a:spcBef>
              <a:spcAft>
                <a:spcPts val="0"/>
              </a:spcAft>
              <a:buSzPct val="100000"/>
              <a:buChar char="●"/>
            </a:pPr>
            <a:r>
              <a:rPr b="1" lang="es-ES"/>
              <a:t>Consistencia en Diferentes Dispositivos:</a:t>
            </a:r>
            <a:r>
              <a:rPr lang="es-ES"/>
              <a:t> Al utilizar initial-scale=1.0, el sitio web se carga con el tamaño ideal para la pantalla, proporcionando una experiencia consistente en todos los dispositivos, desde teléfonos hasta tabletas.</a:t>
            </a:r>
            <a:endParaRPr/>
          </a:p>
          <a:p>
            <a:pPr indent="-317182" lvl="0" marL="457200" marR="0" rtl="0" algn="l">
              <a:lnSpc>
                <a:spcPct val="115000"/>
              </a:lnSpc>
              <a:spcBef>
                <a:spcPts val="0"/>
              </a:spcBef>
              <a:spcAft>
                <a:spcPts val="0"/>
              </a:spcAft>
              <a:buSzPct val="100000"/>
              <a:buChar char="●"/>
            </a:pPr>
            <a:r>
              <a:rPr b="1" lang="es-ES"/>
              <a:t>Control del Zoom:</a:t>
            </a:r>
            <a:r>
              <a:rPr lang="es-ES"/>
              <a:t> Propiedades como maximum-scale, minimum-scale, y user-scalable permiten controlar cómo los usuarios interactúan con tu página en términos de zoom. Por ejemplo, deshabilitar el zoom (user-scalable=no) puede hacer que sea más difícil para los usuarios con visibilidad reducida interactuar con tu sitio, aunque puede ser útil en aplicaciones web donde el zoom podría interferir con la interfaz de usuario.</a:t>
            </a:r>
            <a:endParaRPr/>
          </a:p>
          <a:p>
            <a:pPr indent="0" lvl="0" marL="0" marR="0" rtl="0" algn="l">
              <a:lnSpc>
                <a:spcPct val="115000"/>
              </a:lnSpc>
              <a:spcBef>
                <a:spcPts val="1200"/>
              </a:spcBef>
              <a:spcAft>
                <a:spcPts val="1200"/>
              </a:spcAft>
              <a:buSzPct val="129032"/>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Grids + Flex + @Media</a:t>
            </a:r>
            <a:endParaRPr/>
          </a:p>
        </p:txBody>
      </p:sp>
      <p:sp>
        <p:nvSpPr>
          <p:cNvPr id="541" name="Google Shape;541;p2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Vamos a combinar todo...</a:t>
            </a:r>
            <a:br>
              <a:rPr b="0" lang="es-ES"/>
            </a:br>
            <a:br>
              <a:rPr lang="es-ES"/>
            </a:br>
            <a:endParaRPr/>
          </a:p>
        </p:txBody>
      </p:sp>
      <p:sp>
        <p:nvSpPr>
          <p:cNvPr id="547" name="Google Shape;547;p24"/>
          <p:cNvSpPr txBox="1"/>
          <p:nvPr>
            <p:ph idx="1" type="subTitle"/>
          </p:nvPr>
        </p:nvSpPr>
        <p:spPr>
          <a:xfrm>
            <a:off x="1126524" y="1778891"/>
            <a:ext cx="6858000" cy="1241700"/>
          </a:xfrm>
          <a:prstGeom prst="rect">
            <a:avLst/>
          </a:prstGeom>
          <a:noFill/>
          <a:ln>
            <a:noFill/>
          </a:ln>
        </p:spPr>
        <p:txBody>
          <a:bodyPr anchorCtr="0" anchor="t" bIns="34275" lIns="68575" spcFirstLastPara="1" rIns="68575" wrap="square" tIns="34275">
            <a:normAutofit fontScale="70000" lnSpcReduction="20000"/>
          </a:bodyPr>
          <a:lstStyle/>
          <a:p>
            <a:pPr indent="-361950" lvl="0" marL="457200" rtl="0" algn="ctr">
              <a:lnSpc>
                <a:spcPct val="90000"/>
              </a:lnSpc>
              <a:spcBef>
                <a:spcPts val="800"/>
              </a:spcBef>
              <a:spcAft>
                <a:spcPts val="0"/>
              </a:spcAft>
              <a:buClr>
                <a:schemeClr val="dk1"/>
              </a:buClr>
              <a:buSzPct val="142857"/>
              <a:buNone/>
            </a:pPr>
            <a:r>
              <a:rPr lang="es-ES"/>
              <a:t>La idea es generar un diseño responsive haciendo uso de grids para el layout + flexbox para los componentes. </a:t>
            </a:r>
            <a:endParaRPr/>
          </a:p>
          <a:p>
            <a:pPr indent="-361950" lvl="0" marL="457200" rtl="0" algn="ctr">
              <a:lnSpc>
                <a:spcPct val="90000"/>
              </a:lnSpc>
              <a:spcBef>
                <a:spcPts val="800"/>
              </a:spcBef>
              <a:spcAft>
                <a:spcPts val="0"/>
              </a:spcAft>
              <a:buClr>
                <a:schemeClr val="dk1"/>
              </a:buClr>
              <a:buSzPct val="142857"/>
              <a:buNone/>
            </a:pPr>
            <a:r>
              <a:rPr lang="es-ES"/>
              <a:t>Para eso, vamos a tener como referencia los siguientes diseños para vista mobile y desktop.</a:t>
            </a:r>
            <a:endParaRPr/>
          </a:p>
          <a:p>
            <a:pPr indent="-361950" lvl="0" marL="457200" rtl="0" algn="ctr">
              <a:lnSpc>
                <a:spcPct val="90000"/>
              </a:lnSpc>
              <a:spcBef>
                <a:spcPts val="800"/>
              </a:spcBef>
              <a:spcAft>
                <a:spcPts val="0"/>
              </a:spcAft>
              <a:buClr>
                <a:schemeClr val="dk1"/>
              </a:buClr>
              <a:buSzPct val="142857"/>
              <a:buNone/>
            </a:pPr>
            <a:br>
              <a:rPr lang="es-ES"/>
            </a:br>
            <a:endParaRPr/>
          </a:p>
        </p:txBody>
      </p:sp>
      <p:pic>
        <p:nvPicPr>
          <p:cNvPr descr="Dwight Office Tv GIF by The Office" id="548" name="Google Shape;548;p24"/>
          <p:cNvPicPr preferRelativeResize="0"/>
          <p:nvPr/>
        </p:nvPicPr>
        <p:blipFill rotWithShape="1">
          <a:blip r:embed="rId3">
            <a:alphaModFix/>
          </a:blip>
          <a:srcRect b="0" l="0" r="0" t="0"/>
          <a:stretch/>
        </p:blipFill>
        <p:spPr>
          <a:xfrm>
            <a:off x="3566040" y="2650524"/>
            <a:ext cx="2286000" cy="1905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554" name="Google Shape;554;p2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555" name="Google Shape;555;p25"/>
          <p:cNvPicPr preferRelativeResize="0"/>
          <p:nvPr/>
        </p:nvPicPr>
        <p:blipFill rotWithShape="1">
          <a:blip r:embed="rId3">
            <a:alphaModFix/>
          </a:blip>
          <a:srcRect b="0" l="0" r="0" t="0"/>
          <a:stretch/>
        </p:blipFill>
        <p:spPr>
          <a:xfrm>
            <a:off x="1157288" y="371475"/>
            <a:ext cx="6829425" cy="4400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2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Gradientes</a:t>
            </a:r>
            <a:endParaRPr/>
          </a:p>
        </p:txBody>
      </p:sp>
      <p:sp>
        <p:nvSpPr>
          <p:cNvPr id="561" name="Google Shape;561;p2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20deacd0782_0_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Objetivos de la Clase</a:t>
            </a:r>
            <a:endParaRPr/>
          </a:p>
        </p:txBody>
      </p:sp>
      <p:sp>
        <p:nvSpPr>
          <p:cNvPr id="567" name="Google Shape;567;g20deacd0782_0_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fontScale="85000" lnSpcReduction="20000"/>
          </a:bodyPr>
          <a:lstStyle/>
          <a:p>
            <a:pPr indent="-325755" lvl="0" marL="457200" marR="0" rtl="0" algn="l">
              <a:lnSpc>
                <a:spcPct val="115000"/>
              </a:lnSpc>
              <a:spcBef>
                <a:spcPts val="0"/>
              </a:spcBef>
              <a:spcAft>
                <a:spcPts val="0"/>
              </a:spcAft>
              <a:buSzPct val="100000"/>
              <a:buChar char="●"/>
            </a:pPr>
            <a:r>
              <a:rPr b="1" lang="es-ES"/>
              <a:t>Entender la teoría de los gradientes y su sintaxis en CSS.</a:t>
            </a:r>
            <a:endParaRPr b="1"/>
          </a:p>
          <a:p>
            <a:pPr indent="-325755" lvl="0" marL="457200" marR="0" rtl="0" algn="l">
              <a:lnSpc>
                <a:spcPct val="115000"/>
              </a:lnSpc>
              <a:spcBef>
                <a:spcPts val="0"/>
              </a:spcBef>
              <a:spcAft>
                <a:spcPts val="0"/>
              </a:spcAft>
              <a:buSzPct val="100000"/>
              <a:buChar char="●"/>
            </a:pPr>
            <a:r>
              <a:rPr b="1" lang="es-ES"/>
              <a:t>Aprender a crear gradientes lineales y radiales.</a:t>
            </a:r>
            <a:endParaRPr b="1"/>
          </a:p>
          <a:p>
            <a:pPr indent="-325755" lvl="0" marL="457200" marR="0" rtl="0" algn="l">
              <a:lnSpc>
                <a:spcPct val="115000"/>
              </a:lnSpc>
              <a:spcBef>
                <a:spcPts val="0"/>
              </a:spcBef>
              <a:spcAft>
                <a:spcPts val="0"/>
              </a:spcAft>
              <a:buSzPct val="100000"/>
              <a:buChar char="●"/>
            </a:pPr>
            <a:r>
              <a:rPr b="1" lang="es-ES"/>
              <a:t>Explorar técnicas avanzadas y aplicaciones creativas de gradientes.</a:t>
            </a:r>
            <a:endParaRPr b="1"/>
          </a:p>
          <a:p>
            <a:pPr indent="-325755" lvl="0" marL="457200" marR="0" rtl="0" algn="l">
              <a:lnSpc>
                <a:spcPct val="115000"/>
              </a:lnSpc>
              <a:spcBef>
                <a:spcPts val="0"/>
              </a:spcBef>
              <a:spcAft>
                <a:spcPts val="0"/>
              </a:spcAft>
              <a:buSzPct val="100000"/>
              <a:buChar char="●"/>
            </a:pPr>
            <a:r>
              <a:rPr b="1" lang="es-ES"/>
              <a:t>Desarrollar habilidades prácticas mediante ejercicios y proyectos.</a:t>
            </a:r>
            <a:endParaRPr b="1"/>
          </a:p>
          <a:p>
            <a:pPr indent="0" lvl="0" marL="0" rtl="0" algn="ctr">
              <a:spcBef>
                <a:spcPts val="8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6"/>
          <p:cNvSpPr txBox="1"/>
          <p:nvPr/>
        </p:nvSpPr>
        <p:spPr>
          <a:xfrm>
            <a:off x="1132662" y="2507819"/>
            <a:ext cx="6829166" cy="1800483"/>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3600"/>
              <a:buFont typeface="Arial"/>
              <a:buNone/>
            </a:pPr>
            <a:r>
              <a:rPr b="1" i="0" lang="es-ES" sz="3600" u="none" cap="none" strike="noStrike">
                <a:solidFill>
                  <a:srgbClr val="4089D7"/>
                </a:solidFill>
                <a:latin typeface="Nunito"/>
                <a:ea typeface="Nunito"/>
                <a:cs typeface="Nunito"/>
                <a:sym typeface="Nunito"/>
              </a:rPr>
              <a:t>Grids Mobile First</a:t>
            </a:r>
            <a:endParaRPr b="1" i="0" sz="3600" u="none" cap="none" strike="noStrike">
              <a:solidFill>
                <a:srgbClr val="4089D7"/>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3600"/>
              <a:buFont typeface="Arial"/>
              <a:buNone/>
            </a:pPr>
            <a:br>
              <a:rPr b="0" i="0" lang="es-ES" sz="3600" u="none" cap="none" strike="noStrike">
                <a:solidFill>
                  <a:srgbClr val="000000"/>
                </a:solidFill>
                <a:latin typeface="Arial"/>
                <a:ea typeface="Arial"/>
                <a:cs typeface="Arial"/>
                <a:sym typeface="Arial"/>
              </a:rPr>
            </a:br>
            <a:endParaRPr b="1" i="0" sz="3600" u="none" cap="none" strike="noStrike">
              <a:solidFill>
                <a:srgbClr val="4089D7"/>
              </a:solidFill>
              <a:latin typeface="Nunito"/>
              <a:ea typeface="Nunito"/>
              <a:cs typeface="Nunito"/>
              <a:sym typeface="Nunito"/>
            </a:endParaRPr>
          </a:p>
        </p:txBody>
      </p:sp>
      <p:pic>
        <p:nvPicPr>
          <p:cNvPr id="220" name="Google Shape;220;p6"/>
          <p:cNvPicPr preferRelativeResize="0"/>
          <p:nvPr/>
        </p:nvPicPr>
        <p:blipFill rotWithShape="1">
          <a:blip r:embed="rId3">
            <a:alphaModFix/>
          </a:blip>
          <a:srcRect b="0" l="0" r="0" t="0"/>
          <a:stretch/>
        </p:blipFill>
        <p:spPr>
          <a:xfrm>
            <a:off x="342863" y="4715297"/>
            <a:ext cx="315319" cy="322856"/>
          </a:xfrm>
          <a:prstGeom prst="rect">
            <a:avLst/>
          </a:prstGeom>
          <a:noFill/>
          <a:ln>
            <a:noFill/>
          </a:ln>
        </p:spPr>
      </p:pic>
      <p:sp>
        <p:nvSpPr>
          <p:cNvPr id="221" name="Google Shape;221;p6"/>
          <p:cNvSpPr txBox="1"/>
          <p:nvPr/>
        </p:nvSpPr>
        <p:spPr>
          <a:xfrm>
            <a:off x="640294" y="4715055"/>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sng" cap="none" strike="noStrike">
                <a:solidFill>
                  <a:schemeClr val="hlink"/>
                </a:solidFill>
                <a:latin typeface="Nunito"/>
                <a:ea typeface="Nunito"/>
                <a:cs typeface="Nunito"/>
                <a:sym typeface="Nunito"/>
                <a:hlinkClick r:id="rId4"/>
              </a:rPr>
              <a:t>11 6133-1747</a:t>
            </a:r>
            <a:endParaRPr b="0" i="0" sz="1200" u="none" cap="none" strike="noStrike">
              <a:solidFill>
                <a:srgbClr val="4089D7"/>
              </a:solidFill>
              <a:latin typeface="Nunito"/>
              <a:ea typeface="Nunito"/>
              <a:cs typeface="Nunito"/>
              <a:sym typeface="Nunito"/>
            </a:endParaRPr>
          </a:p>
        </p:txBody>
      </p:sp>
      <p:sp>
        <p:nvSpPr>
          <p:cNvPr id="222" name="Google Shape;222;p6"/>
          <p:cNvSpPr txBox="1"/>
          <p:nvPr/>
        </p:nvSpPr>
        <p:spPr>
          <a:xfrm>
            <a:off x="6716700" y="4714099"/>
            <a:ext cx="2256900" cy="3231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200"/>
              <a:buFont typeface="Arial"/>
              <a:buNone/>
            </a:pPr>
            <a:r>
              <a:rPr b="0" i="0" lang="es-ES" sz="1200" u="none" cap="none" strike="noStrike">
                <a:solidFill>
                  <a:srgbClr val="4089D7"/>
                </a:solidFill>
                <a:latin typeface="Nunito"/>
                <a:ea typeface="Nunito"/>
                <a:cs typeface="Nunito"/>
                <a:sym typeface="Nunito"/>
              </a:rPr>
              <a:t>generaciont@generaciont.org</a:t>
            </a:r>
            <a:endParaRPr b="0" i="0" sz="1200" u="none" cap="none" strike="noStrike">
              <a:solidFill>
                <a:srgbClr val="4089D7"/>
              </a:solidFill>
              <a:latin typeface="Nunito"/>
              <a:ea typeface="Nunito"/>
              <a:cs typeface="Nunito"/>
              <a:sym typeface="Nunito"/>
            </a:endParaRPr>
          </a:p>
        </p:txBody>
      </p:sp>
      <p:pic>
        <p:nvPicPr>
          <p:cNvPr id="223" name="Google Shape;223;p6"/>
          <p:cNvPicPr preferRelativeResize="0"/>
          <p:nvPr/>
        </p:nvPicPr>
        <p:blipFill rotWithShape="1">
          <a:blip r:embed="rId5">
            <a:alphaModFix/>
          </a:blip>
          <a:srcRect b="0" l="0" r="0" t="0"/>
          <a:stretch/>
        </p:blipFill>
        <p:spPr>
          <a:xfrm>
            <a:off x="4179098" y="1678668"/>
            <a:ext cx="736295" cy="73629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0deacd0782_0_7"/>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Teoría de los Gradientes en CSS</a:t>
            </a:r>
            <a:endParaRPr/>
          </a:p>
        </p:txBody>
      </p:sp>
      <p:sp>
        <p:nvSpPr>
          <p:cNvPr id="573" name="Google Shape;573;g20deacd0782_0_7"/>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lnSpcReduction="20000"/>
          </a:bodyPr>
          <a:lstStyle/>
          <a:p>
            <a:pPr indent="0" lvl="0" marL="0" rtl="0" algn="ctr">
              <a:spcBef>
                <a:spcPts val="800"/>
              </a:spcBef>
              <a:spcAft>
                <a:spcPts val="0"/>
              </a:spcAft>
              <a:buNone/>
            </a:pPr>
            <a:r>
              <a:rPr lang="es-ES"/>
              <a:t>Los gradientes en CSS son una forma de representar transiciones suaves entre dos o más colores especificados. Son una herramienta poderosa en diseño web que puede hacer que las interfaces sean visualmente más atractivas y modernas sin la necesidad de usar imágenes, lo que puede reducir tiempos de carga y mejorar la eficiencia general de una página web.</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0deacd0782_0_1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¿Qué son los gradientes?</a:t>
            </a:r>
            <a:endParaRPr/>
          </a:p>
        </p:txBody>
      </p:sp>
      <p:sp>
        <p:nvSpPr>
          <p:cNvPr id="579" name="Google Shape;579;g20deacd0782_0_14"/>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lnSpcReduction="10000"/>
          </a:bodyPr>
          <a:lstStyle/>
          <a:p>
            <a:pPr indent="0" lvl="0" marL="0" rtl="0" algn="ctr">
              <a:spcBef>
                <a:spcPts val="800"/>
              </a:spcBef>
              <a:spcAft>
                <a:spcPts val="0"/>
              </a:spcAft>
              <a:buNone/>
            </a:pPr>
            <a:r>
              <a:rPr lang="es-ES"/>
              <a:t>Un gradiente en el contexto del diseño web es una función de estilo que permite que un elemento tenga un fondo compuesto por una transición entre dos o más colores. Los colores pueden cambiar gradualmente y pueden ser direccionados en cualquier ángulo o dirección, o emanar desde un punto central.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20deacd0782_0_2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Tipos de Gradientes</a:t>
            </a:r>
            <a:endParaRPr/>
          </a:p>
        </p:txBody>
      </p:sp>
      <p:sp>
        <p:nvSpPr>
          <p:cNvPr id="585" name="Google Shape;585;g20deacd0782_0_2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20deacd0782_0_27"/>
          <p:cNvSpPr txBox="1"/>
          <p:nvPr>
            <p:ph type="ctrTitle"/>
          </p:nvPr>
        </p:nvSpPr>
        <p:spPr>
          <a:xfrm>
            <a:off x="1143000" y="392224"/>
            <a:ext cx="6858000" cy="9603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Gradientes Lineales:</a:t>
            </a:r>
            <a:endParaRPr/>
          </a:p>
        </p:txBody>
      </p:sp>
      <p:sp>
        <p:nvSpPr>
          <p:cNvPr id="591" name="Google Shape;591;g20deacd0782_0_27"/>
          <p:cNvSpPr txBox="1"/>
          <p:nvPr>
            <p:ph idx="1" type="subTitle"/>
          </p:nvPr>
        </p:nvSpPr>
        <p:spPr>
          <a:xfrm>
            <a:off x="1143000" y="1491379"/>
            <a:ext cx="6858000" cy="1241700"/>
          </a:xfrm>
          <a:prstGeom prst="rect">
            <a:avLst/>
          </a:prstGeom>
        </p:spPr>
        <p:txBody>
          <a:bodyPr anchorCtr="0" anchor="t" bIns="34275" lIns="68575" spcFirstLastPara="1" rIns="68575" wrap="square" tIns="34275">
            <a:normAutofit lnSpcReduction="20000"/>
          </a:bodyPr>
          <a:lstStyle/>
          <a:p>
            <a:pPr indent="0" lvl="0" marL="0" rtl="0" algn="ctr">
              <a:spcBef>
                <a:spcPts val="800"/>
              </a:spcBef>
              <a:spcAft>
                <a:spcPts val="0"/>
              </a:spcAft>
              <a:buNone/>
            </a:pPr>
            <a:r>
              <a:t/>
            </a:r>
            <a:endParaRPr/>
          </a:p>
          <a:p>
            <a:pPr indent="0" lvl="0" marL="0" rtl="0" algn="ctr">
              <a:spcBef>
                <a:spcPts val="800"/>
              </a:spcBef>
              <a:spcAft>
                <a:spcPts val="0"/>
              </a:spcAft>
              <a:buNone/>
            </a:pPr>
            <a:r>
              <a:rPr lang="es-ES"/>
              <a:t>Definición: Un gradiente lineal se crea al definir un eje y hacer que los colores se mezclen a lo largo de ese eje desde un punto de inicio hasta un punto de finalización.</a:t>
            </a:r>
            <a:endParaRPr/>
          </a:p>
          <a:p>
            <a:pPr indent="0" lvl="0" marL="0" rtl="0" algn="ctr">
              <a:spcBef>
                <a:spcPts val="800"/>
              </a:spcBef>
              <a:spcAft>
                <a:spcPts val="0"/>
              </a:spcAft>
              <a:buNone/>
            </a:pPr>
            <a:r>
              <a:t/>
            </a:r>
            <a:endParaRPr/>
          </a:p>
        </p:txBody>
      </p:sp>
      <p:pic>
        <p:nvPicPr>
          <p:cNvPr id="592" name="Google Shape;592;g20deacd0782_0_27"/>
          <p:cNvPicPr preferRelativeResize="0"/>
          <p:nvPr/>
        </p:nvPicPr>
        <p:blipFill>
          <a:blip r:embed="rId3">
            <a:alphaModFix/>
          </a:blip>
          <a:stretch>
            <a:fillRect/>
          </a:stretch>
        </p:blipFill>
        <p:spPr>
          <a:xfrm>
            <a:off x="1937375" y="2638854"/>
            <a:ext cx="5819775" cy="542925"/>
          </a:xfrm>
          <a:prstGeom prst="rect">
            <a:avLst/>
          </a:prstGeom>
          <a:noFill/>
          <a:ln>
            <a:noFill/>
          </a:ln>
        </p:spPr>
      </p:pic>
      <p:pic>
        <p:nvPicPr>
          <p:cNvPr id="593" name="Google Shape;593;g20deacd0782_0_27"/>
          <p:cNvPicPr preferRelativeResize="0"/>
          <p:nvPr/>
        </p:nvPicPr>
        <p:blipFill>
          <a:blip r:embed="rId4">
            <a:alphaModFix/>
          </a:blip>
          <a:stretch>
            <a:fillRect/>
          </a:stretch>
        </p:blipFill>
        <p:spPr>
          <a:xfrm>
            <a:off x="1937375" y="3439854"/>
            <a:ext cx="5924550" cy="495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20deacd0782_0_38"/>
          <p:cNvSpPr txBox="1"/>
          <p:nvPr>
            <p:ph type="ctrTitle"/>
          </p:nvPr>
        </p:nvSpPr>
        <p:spPr>
          <a:xfrm>
            <a:off x="1143000" y="580098"/>
            <a:ext cx="6858000" cy="6432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Gradientes Radiales:</a:t>
            </a:r>
            <a:endParaRPr/>
          </a:p>
        </p:txBody>
      </p:sp>
      <p:sp>
        <p:nvSpPr>
          <p:cNvPr id="599" name="Google Shape;599;g20deacd0782_0_38"/>
          <p:cNvSpPr txBox="1"/>
          <p:nvPr>
            <p:ph idx="1" type="subTitle"/>
          </p:nvPr>
        </p:nvSpPr>
        <p:spPr>
          <a:xfrm>
            <a:off x="1143000" y="1468504"/>
            <a:ext cx="6858000" cy="1241700"/>
          </a:xfrm>
          <a:prstGeom prst="rect">
            <a:avLst/>
          </a:prstGeom>
        </p:spPr>
        <p:txBody>
          <a:bodyPr anchorCtr="0" anchor="t" bIns="34275" lIns="68575" spcFirstLastPara="1" rIns="68575" wrap="square" tIns="34275">
            <a:normAutofit lnSpcReduction="20000"/>
          </a:bodyPr>
          <a:lstStyle/>
          <a:p>
            <a:pPr indent="0" lvl="0" marL="0" rtl="0" algn="ctr">
              <a:spcBef>
                <a:spcPts val="800"/>
              </a:spcBef>
              <a:spcAft>
                <a:spcPts val="0"/>
              </a:spcAft>
              <a:buNone/>
            </a:pPr>
            <a:r>
              <a:rPr lang="es-ES"/>
              <a:t>Definición: Un gradiente radial se define por su centro, y los colores se extienden hacia afuera en círculos concéntricos hasta alcanzar los bordes.</a:t>
            </a:r>
            <a:endParaRPr/>
          </a:p>
          <a:p>
            <a:pPr indent="0" lvl="0" marL="0" rtl="0" algn="ctr">
              <a:spcBef>
                <a:spcPts val="800"/>
              </a:spcBef>
              <a:spcAft>
                <a:spcPts val="0"/>
              </a:spcAft>
              <a:buNone/>
            </a:pPr>
            <a:r>
              <a:t/>
            </a:r>
            <a:endParaRPr/>
          </a:p>
          <a:p>
            <a:pPr indent="0" lvl="0" marL="0" rtl="0" algn="ctr">
              <a:spcBef>
                <a:spcPts val="800"/>
              </a:spcBef>
              <a:spcAft>
                <a:spcPts val="0"/>
              </a:spcAft>
              <a:buNone/>
            </a:pPr>
            <a:r>
              <a:t/>
            </a:r>
            <a:endParaRPr/>
          </a:p>
        </p:txBody>
      </p:sp>
      <p:pic>
        <p:nvPicPr>
          <p:cNvPr id="600" name="Google Shape;600;g20deacd0782_0_38"/>
          <p:cNvPicPr preferRelativeResize="0"/>
          <p:nvPr/>
        </p:nvPicPr>
        <p:blipFill>
          <a:blip r:embed="rId3">
            <a:alphaModFix/>
          </a:blip>
          <a:stretch>
            <a:fillRect/>
          </a:stretch>
        </p:blipFill>
        <p:spPr>
          <a:xfrm>
            <a:off x="1608550" y="2281242"/>
            <a:ext cx="6143625" cy="581025"/>
          </a:xfrm>
          <a:prstGeom prst="rect">
            <a:avLst/>
          </a:prstGeom>
          <a:noFill/>
          <a:ln>
            <a:noFill/>
          </a:ln>
        </p:spPr>
      </p:pic>
      <p:pic>
        <p:nvPicPr>
          <p:cNvPr id="601" name="Google Shape;601;g20deacd0782_0_38"/>
          <p:cNvPicPr preferRelativeResize="0"/>
          <p:nvPr/>
        </p:nvPicPr>
        <p:blipFill>
          <a:blip r:embed="rId4">
            <a:alphaModFix/>
          </a:blip>
          <a:stretch>
            <a:fillRect/>
          </a:stretch>
        </p:blipFill>
        <p:spPr>
          <a:xfrm>
            <a:off x="1741900" y="3308242"/>
            <a:ext cx="6010275" cy="5524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607" name="Google Shape;607;p2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08" name="Google Shape;608;p27"/>
          <p:cNvPicPr preferRelativeResize="0"/>
          <p:nvPr/>
        </p:nvPicPr>
        <p:blipFill rotWithShape="1">
          <a:blip r:embed="rId3">
            <a:alphaModFix/>
          </a:blip>
          <a:srcRect b="0" l="0" r="0" t="0"/>
          <a:stretch/>
        </p:blipFill>
        <p:spPr>
          <a:xfrm>
            <a:off x="490538" y="785813"/>
            <a:ext cx="8162925" cy="3571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2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614" name="Google Shape;614;p2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15" name="Google Shape;615;p28"/>
          <p:cNvPicPr preferRelativeResize="0"/>
          <p:nvPr/>
        </p:nvPicPr>
        <p:blipFill rotWithShape="1">
          <a:blip r:embed="rId3">
            <a:alphaModFix/>
          </a:blip>
          <a:srcRect b="0" l="0" r="0" t="0"/>
          <a:stretch/>
        </p:blipFill>
        <p:spPr>
          <a:xfrm>
            <a:off x="1080958" y="607669"/>
            <a:ext cx="6800850" cy="3648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621" name="Google Shape;621;p2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22" name="Google Shape;622;p29"/>
          <p:cNvPicPr preferRelativeResize="0"/>
          <p:nvPr/>
        </p:nvPicPr>
        <p:blipFill rotWithShape="1">
          <a:blip r:embed="rId3">
            <a:alphaModFix/>
          </a:blip>
          <a:srcRect b="0" l="0" r="0" t="0"/>
          <a:stretch/>
        </p:blipFill>
        <p:spPr>
          <a:xfrm>
            <a:off x="752475" y="432358"/>
            <a:ext cx="7639050" cy="4048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0deacd0782_0_48"/>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Usos Comunes de Gradientes en Diseño Web</a:t>
            </a:r>
            <a:endParaRPr/>
          </a:p>
        </p:txBody>
      </p:sp>
      <p:sp>
        <p:nvSpPr>
          <p:cNvPr id="628" name="Google Shape;628;g20deacd0782_0_48"/>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0deacd0782_0_54"/>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Fondos Atractivos:</a:t>
            </a:r>
            <a:endParaRPr/>
          </a:p>
        </p:txBody>
      </p:sp>
      <p:sp>
        <p:nvSpPr>
          <p:cNvPr id="634" name="Google Shape;634;g20deacd0782_0_54"/>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Los gradientes son frecuentemente utilizados para crear fondos llamativos que añaden profundidad y dimensión a las páginas web sin sobrecargar con imágenes pesadas.</a:t>
            </a:r>
            <a:endParaRPr/>
          </a:p>
        </p:txBody>
      </p:sp>
      <p:pic>
        <p:nvPicPr>
          <p:cNvPr id="635" name="Google Shape;635;g20deacd0782_0_54"/>
          <p:cNvPicPr preferRelativeResize="0"/>
          <p:nvPr/>
        </p:nvPicPr>
        <p:blipFill>
          <a:blip r:embed="rId3">
            <a:alphaModFix/>
          </a:blip>
          <a:stretch>
            <a:fillRect/>
          </a:stretch>
        </p:blipFill>
        <p:spPr>
          <a:xfrm>
            <a:off x="1632050" y="841779"/>
            <a:ext cx="5985516" cy="8954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0dc48b7826_0_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100000"/>
              </a:lnSpc>
              <a:spcBef>
                <a:spcPts val="0"/>
              </a:spcBef>
              <a:spcAft>
                <a:spcPts val="0"/>
              </a:spcAft>
              <a:buClr>
                <a:srgbClr val="000000"/>
              </a:buClr>
              <a:buSzPts val="4100"/>
              <a:buFont typeface="Arial"/>
              <a:buNone/>
            </a:pPr>
            <a:r>
              <a:rPr lang="es-ES" sz="3600">
                <a:solidFill>
                  <a:schemeClr val="accent3"/>
                </a:solidFill>
              </a:rPr>
              <a:t>Grids Mobile First</a:t>
            </a:r>
            <a:endParaRPr sz="3600">
              <a:solidFill>
                <a:schemeClr val="accent3"/>
              </a:solidFill>
            </a:endParaRPr>
          </a:p>
          <a:p>
            <a:pPr indent="0" lvl="0" marL="0" rtl="0" algn="ctr">
              <a:lnSpc>
                <a:spcPct val="90000"/>
              </a:lnSpc>
              <a:spcBef>
                <a:spcPts val="0"/>
              </a:spcBef>
              <a:spcAft>
                <a:spcPts val="0"/>
              </a:spcAft>
              <a:buSzPts val="4100"/>
              <a:buNone/>
            </a:pPr>
            <a:r>
              <a:t/>
            </a:r>
            <a:endParaRPr/>
          </a:p>
        </p:txBody>
      </p:sp>
      <p:sp>
        <p:nvSpPr>
          <p:cNvPr id="229" name="Google Shape;229;g20dc48b7826_0_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El enfoque "Mobile First" implica diseñar una página web o aplicación comenzando por la versión móvil y luego escalando hacia versiones para tabletas y escritorios. Este enfoque es crucial por varias razones: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20deacd0782_0_63"/>
          <p:cNvSpPr txBox="1"/>
          <p:nvPr>
            <p:ph type="ctrTitle"/>
          </p:nvPr>
        </p:nvSpPr>
        <p:spPr>
          <a:xfrm>
            <a:off x="1143000" y="392224"/>
            <a:ext cx="6858000" cy="960300"/>
          </a:xfrm>
          <a:prstGeom prst="rect">
            <a:avLst/>
          </a:prstGeom>
        </p:spPr>
        <p:txBody>
          <a:bodyPr anchorCtr="0" anchor="b" bIns="34275" lIns="68575" spcFirstLastPara="1" rIns="68575" wrap="square" tIns="34275">
            <a:normAutofit fontScale="90000"/>
          </a:bodyPr>
          <a:lstStyle/>
          <a:p>
            <a:pPr indent="0" lvl="0" marL="0" rtl="0" algn="ctr">
              <a:spcBef>
                <a:spcPts val="0"/>
              </a:spcBef>
              <a:spcAft>
                <a:spcPts val="0"/>
              </a:spcAft>
              <a:buNone/>
            </a:pPr>
            <a:r>
              <a:rPr lang="es-ES"/>
              <a:t>Botones e Interfaz de Usuario:</a:t>
            </a:r>
            <a:endParaRPr/>
          </a:p>
        </p:txBody>
      </p:sp>
      <p:sp>
        <p:nvSpPr>
          <p:cNvPr id="641" name="Google Shape;641;g20deacd0782_0_63"/>
          <p:cNvSpPr txBox="1"/>
          <p:nvPr>
            <p:ph idx="1" type="subTitle"/>
          </p:nvPr>
        </p:nvSpPr>
        <p:spPr>
          <a:xfrm>
            <a:off x="1049075" y="140977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Los gradientes pueden hacer que los botones y otros elementos de la interfaz de usuario se destaquen, mejorando la experiencia del usuario mediante indicaciones visuales atractivas.</a:t>
            </a:r>
            <a:endParaRPr/>
          </a:p>
        </p:txBody>
      </p:sp>
      <p:pic>
        <p:nvPicPr>
          <p:cNvPr id="642" name="Google Shape;642;g20deacd0782_0_63"/>
          <p:cNvPicPr preferRelativeResize="0"/>
          <p:nvPr/>
        </p:nvPicPr>
        <p:blipFill>
          <a:blip r:embed="rId3">
            <a:alphaModFix/>
          </a:blip>
          <a:stretch>
            <a:fillRect/>
          </a:stretch>
        </p:blipFill>
        <p:spPr>
          <a:xfrm>
            <a:off x="1526350" y="2428079"/>
            <a:ext cx="5781675" cy="1638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20deacd0782_0_72"/>
          <p:cNvSpPr txBox="1"/>
          <p:nvPr>
            <p:ph type="ctrTitle"/>
          </p:nvPr>
        </p:nvSpPr>
        <p:spPr>
          <a:xfrm>
            <a:off x="1143000" y="25462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Textos y Títulos con Impacto Visual:</a:t>
            </a:r>
            <a:endParaRPr/>
          </a:p>
        </p:txBody>
      </p:sp>
      <p:sp>
        <p:nvSpPr>
          <p:cNvPr id="648" name="Google Shape;648;g20deacd0782_0_72"/>
          <p:cNvSpPr txBox="1"/>
          <p:nvPr>
            <p:ph idx="1" type="subTitle"/>
          </p:nvPr>
        </p:nvSpPr>
        <p:spPr>
          <a:xfrm>
            <a:off x="1213450" y="222147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Aplicar gradientes a textos puede hacer que los encabezados o cualquier texto importante capturen la atención del usuario.</a:t>
            </a:r>
            <a:endParaRPr/>
          </a:p>
        </p:txBody>
      </p:sp>
      <p:pic>
        <p:nvPicPr>
          <p:cNvPr id="649" name="Google Shape;649;g20deacd0782_0_72"/>
          <p:cNvPicPr preferRelativeResize="0"/>
          <p:nvPr/>
        </p:nvPicPr>
        <p:blipFill>
          <a:blip r:embed="rId3">
            <a:alphaModFix/>
          </a:blip>
          <a:stretch>
            <a:fillRect/>
          </a:stretch>
        </p:blipFill>
        <p:spPr>
          <a:xfrm>
            <a:off x="1781175" y="3066613"/>
            <a:ext cx="5581650" cy="14763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0deacd0782_0_81"/>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s-ES"/>
              <a:t>Transiciones y Animaciones:</a:t>
            </a:r>
            <a:endParaRPr/>
          </a:p>
        </p:txBody>
      </p:sp>
      <p:sp>
        <p:nvSpPr>
          <p:cNvPr id="655" name="Google Shape;655;g20deacd0782_0_81"/>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lang="es-ES"/>
              <a:t>Los gradientes también se pueden animar para crear transiciones de color dinámicas que pueden servir como indicadores visuales de carga, progreso o simplemente como decoración animada.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20deacd0782_0_92"/>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t/>
            </a:r>
            <a:endParaRPr/>
          </a:p>
        </p:txBody>
      </p:sp>
      <p:sp>
        <p:nvSpPr>
          <p:cNvPr id="661" name="Google Shape;661;g20deacd0782_0_92"/>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pic>
        <p:nvPicPr>
          <p:cNvPr id="662" name="Google Shape;662;g20deacd0782_0_92"/>
          <p:cNvPicPr preferRelativeResize="0"/>
          <p:nvPr/>
        </p:nvPicPr>
        <p:blipFill>
          <a:blip r:embed="rId3">
            <a:alphaModFix/>
          </a:blip>
          <a:stretch>
            <a:fillRect/>
          </a:stretch>
        </p:blipFill>
        <p:spPr>
          <a:xfrm>
            <a:off x="1200326" y="937026"/>
            <a:ext cx="6462800" cy="3006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668" name="Google Shape;668;p3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69" name="Google Shape;669;p30"/>
          <p:cNvPicPr preferRelativeResize="0"/>
          <p:nvPr/>
        </p:nvPicPr>
        <p:blipFill rotWithShape="1">
          <a:blip r:embed="rId3">
            <a:alphaModFix/>
          </a:blip>
          <a:srcRect b="0" l="0" r="0" t="0"/>
          <a:stretch/>
        </p:blipFill>
        <p:spPr>
          <a:xfrm>
            <a:off x="435447" y="351396"/>
            <a:ext cx="8124825" cy="42100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3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675" name="Google Shape;675;p3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76" name="Google Shape;676;p31"/>
          <p:cNvPicPr preferRelativeResize="0"/>
          <p:nvPr/>
        </p:nvPicPr>
        <p:blipFill rotWithShape="1">
          <a:blip r:embed="rId3">
            <a:alphaModFix/>
          </a:blip>
          <a:srcRect b="0" l="0" r="0" t="0"/>
          <a:stretch/>
        </p:blipFill>
        <p:spPr>
          <a:xfrm>
            <a:off x="1102068" y="189857"/>
            <a:ext cx="6610350" cy="44672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682" name="Google Shape;682;p3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83" name="Google Shape;683;p32"/>
          <p:cNvPicPr preferRelativeResize="0"/>
          <p:nvPr/>
        </p:nvPicPr>
        <p:blipFill rotWithShape="1">
          <a:blip r:embed="rId3">
            <a:alphaModFix/>
          </a:blip>
          <a:srcRect b="0" l="0" r="0" t="0"/>
          <a:stretch/>
        </p:blipFill>
        <p:spPr>
          <a:xfrm>
            <a:off x="981075" y="514350"/>
            <a:ext cx="7181850" cy="4114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689" name="Google Shape;689;p3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90" name="Google Shape;690;p33"/>
          <p:cNvPicPr preferRelativeResize="0"/>
          <p:nvPr/>
        </p:nvPicPr>
        <p:blipFill rotWithShape="1">
          <a:blip r:embed="rId3">
            <a:alphaModFix/>
          </a:blip>
          <a:srcRect b="0" l="0" r="0" t="0"/>
          <a:stretch/>
        </p:blipFill>
        <p:spPr>
          <a:xfrm>
            <a:off x="1057275" y="437635"/>
            <a:ext cx="7029450" cy="41529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3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696" name="Google Shape;696;p3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697" name="Google Shape;697;p34"/>
          <p:cNvPicPr preferRelativeResize="0"/>
          <p:nvPr/>
        </p:nvPicPr>
        <p:blipFill rotWithShape="1">
          <a:blip r:embed="rId3">
            <a:alphaModFix/>
          </a:blip>
          <a:srcRect b="0" l="0" r="0" t="0"/>
          <a:stretch/>
        </p:blipFill>
        <p:spPr>
          <a:xfrm>
            <a:off x="1309688" y="376238"/>
            <a:ext cx="6524625" cy="43910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3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Transformaciones</a:t>
            </a:r>
            <a:br>
              <a:rPr b="0" lang="es-ES"/>
            </a:br>
            <a:endParaRPr/>
          </a:p>
        </p:txBody>
      </p:sp>
      <p:sp>
        <p:nvSpPr>
          <p:cNvPr id="703" name="Google Shape;703;p3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fontScale="92500" lnSpcReduction="20000"/>
          </a:bodyPr>
          <a:lstStyle/>
          <a:p>
            <a:pPr indent="-361950" lvl="0" marL="457200" rtl="0" algn="ctr">
              <a:lnSpc>
                <a:spcPct val="90000"/>
              </a:lnSpc>
              <a:spcBef>
                <a:spcPts val="800"/>
              </a:spcBef>
              <a:spcAft>
                <a:spcPts val="0"/>
              </a:spcAft>
              <a:buClr>
                <a:schemeClr val="dk1"/>
              </a:buClr>
              <a:buSzPct val="100000"/>
              <a:buNone/>
            </a:pPr>
            <a:r>
              <a:rPr lang="es-ES"/>
              <a:t>En CSS, las transformaciones permiten modificar la forma, tamaño, posición y orientación de elementos en una página web sin alterar la normalidad del flujo del documento, es decir, sin afectar la posición de otros elementos. Las transformaciones se realizan mediante la propiedad transform de CSS, la cual puede tomar varios valores para ejecutar diferentes tipos de efectos visuales.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0dc48b7826_0_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Prevalencia de Móviles:</a:t>
            </a:r>
            <a:endParaRPr/>
          </a:p>
        </p:txBody>
      </p:sp>
      <p:sp>
        <p:nvSpPr>
          <p:cNvPr id="235" name="Google Shape;235;g20dc48b7826_0_6"/>
          <p:cNvSpPr txBox="1"/>
          <p:nvPr>
            <p:ph idx="1" type="subTitle"/>
          </p:nvPr>
        </p:nvSpPr>
        <p:spPr>
          <a:xfrm>
            <a:off x="1143000" y="2701523"/>
            <a:ext cx="6858000" cy="19401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 La mayoría de los usuarios accede a internet a través de dispositivos móviles. Diseñar con un enfoque móvil primero asegura que la experiencia del usuario sea óptima en la plataforma más utilizada.</a:t>
            </a:r>
            <a:endParaRPr/>
          </a:p>
          <a:p>
            <a:pPr indent="0" lvl="0" marL="0" rtl="0" algn="ctr">
              <a:lnSpc>
                <a:spcPct val="90000"/>
              </a:lnSpc>
              <a:spcBef>
                <a:spcPts val="800"/>
              </a:spcBef>
              <a:spcAft>
                <a:spcPts val="0"/>
              </a:spcAft>
              <a:buSzPts val="1800"/>
              <a:buNone/>
            </a:pPr>
            <a:r>
              <a:t/>
            </a:r>
            <a:endParaRPr/>
          </a:p>
          <a:p>
            <a:pPr indent="0" lvl="0" marL="0" rtl="0" algn="ctr">
              <a:lnSpc>
                <a:spcPct val="90000"/>
              </a:lnSpc>
              <a:spcBef>
                <a:spcPts val="800"/>
              </a:spcBef>
              <a:spcAft>
                <a:spcPts val="0"/>
              </a:spcAft>
              <a:buSzPts val="1800"/>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3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09" name="Google Shape;709;p3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10" name="Google Shape;710;p36"/>
          <p:cNvPicPr preferRelativeResize="0"/>
          <p:nvPr/>
        </p:nvPicPr>
        <p:blipFill rotWithShape="1">
          <a:blip r:embed="rId3">
            <a:alphaModFix/>
          </a:blip>
          <a:srcRect b="0" l="0" r="0" t="0"/>
          <a:stretch/>
        </p:blipFill>
        <p:spPr>
          <a:xfrm>
            <a:off x="747713" y="762000"/>
            <a:ext cx="7648575" cy="3619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3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16" name="Google Shape;716;p3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17" name="Google Shape;717;p37"/>
          <p:cNvPicPr preferRelativeResize="0"/>
          <p:nvPr/>
        </p:nvPicPr>
        <p:blipFill rotWithShape="1">
          <a:blip r:embed="rId3">
            <a:alphaModFix/>
          </a:blip>
          <a:srcRect b="0" l="0" r="0" t="0"/>
          <a:stretch/>
        </p:blipFill>
        <p:spPr>
          <a:xfrm>
            <a:off x="647700" y="566738"/>
            <a:ext cx="7848600" cy="40100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3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23" name="Google Shape;723;p3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24" name="Google Shape;724;p38"/>
          <p:cNvPicPr preferRelativeResize="0"/>
          <p:nvPr/>
        </p:nvPicPr>
        <p:blipFill rotWithShape="1">
          <a:blip r:embed="rId3">
            <a:alphaModFix/>
          </a:blip>
          <a:srcRect b="0" l="0" r="0" t="0"/>
          <a:stretch/>
        </p:blipFill>
        <p:spPr>
          <a:xfrm>
            <a:off x="904875" y="590550"/>
            <a:ext cx="7334250" cy="39624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3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30" name="Google Shape;730;p3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descr="https://lh3.googleusercontent.com/8bYgMNVhU-j2J6DT4ZG6s7zV2lGGrzhbw2_337lmjCtnSW9kt1o6S31XQlXABsCGo5tc5bY39GNN1YOJ55dzMgSO56FyQGuH-AXJcTNoi7oHRRPNOhdW0ZnmVga5SHnzWQZuHzqTlu4cXsEvkCpjgPwTjg=s2048" id="731" name="Google Shape;731;p39"/>
          <p:cNvPicPr preferRelativeResize="0"/>
          <p:nvPr/>
        </p:nvPicPr>
        <p:blipFill rotWithShape="1">
          <a:blip r:embed="rId3">
            <a:alphaModFix/>
          </a:blip>
          <a:srcRect b="0" l="0" r="0" t="0"/>
          <a:stretch/>
        </p:blipFill>
        <p:spPr>
          <a:xfrm>
            <a:off x="6960029" y="2969740"/>
            <a:ext cx="1562100" cy="1438275"/>
          </a:xfrm>
          <a:prstGeom prst="rect">
            <a:avLst/>
          </a:prstGeom>
          <a:noFill/>
          <a:ln>
            <a:noFill/>
          </a:ln>
        </p:spPr>
      </p:pic>
      <p:pic>
        <p:nvPicPr>
          <p:cNvPr id="732" name="Google Shape;732;p39"/>
          <p:cNvPicPr preferRelativeResize="0"/>
          <p:nvPr/>
        </p:nvPicPr>
        <p:blipFill rotWithShape="1">
          <a:blip r:embed="rId4">
            <a:alphaModFix/>
          </a:blip>
          <a:srcRect b="0" l="0" r="0" t="0"/>
          <a:stretch/>
        </p:blipFill>
        <p:spPr>
          <a:xfrm>
            <a:off x="1195387" y="335177"/>
            <a:ext cx="6753225" cy="2133600"/>
          </a:xfrm>
          <a:prstGeom prst="rect">
            <a:avLst/>
          </a:prstGeom>
          <a:noFill/>
          <a:ln>
            <a:noFill/>
          </a:ln>
        </p:spPr>
      </p:pic>
      <p:pic>
        <p:nvPicPr>
          <p:cNvPr id="733" name="Google Shape;733;p39"/>
          <p:cNvPicPr preferRelativeResize="0"/>
          <p:nvPr/>
        </p:nvPicPr>
        <p:blipFill rotWithShape="1">
          <a:blip r:embed="rId5">
            <a:alphaModFix/>
          </a:blip>
          <a:srcRect b="0" l="0" r="0" t="0"/>
          <a:stretch/>
        </p:blipFill>
        <p:spPr>
          <a:xfrm>
            <a:off x="1375461" y="2801122"/>
            <a:ext cx="4514850" cy="12382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39" name="Google Shape;739;p4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40" name="Google Shape;740;p40"/>
          <p:cNvPicPr preferRelativeResize="0"/>
          <p:nvPr/>
        </p:nvPicPr>
        <p:blipFill rotWithShape="1">
          <a:blip r:embed="rId3">
            <a:alphaModFix/>
          </a:blip>
          <a:srcRect b="0" l="0" r="0" t="0"/>
          <a:stretch/>
        </p:blipFill>
        <p:spPr>
          <a:xfrm>
            <a:off x="290513" y="642938"/>
            <a:ext cx="8562975" cy="38576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4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46" name="Google Shape;746;p4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47" name="Google Shape;747;p41"/>
          <p:cNvPicPr preferRelativeResize="0"/>
          <p:nvPr/>
        </p:nvPicPr>
        <p:blipFill rotWithShape="1">
          <a:blip r:embed="rId3">
            <a:alphaModFix/>
          </a:blip>
          <a:srcRect b="0" l="0" r="0" t="0"/>
          <a:stretch/>
        </p:blipFill>
        <p:spPr>
          <a:xfrm>
            <a:off x="304800" y="285750"/>
            <a:ext cx="8534400" cy="45720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4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53" name="Google Shape;753;p4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54" name="Google Shape;754;p42"/>
          <p:cNvPicPr preferRelativeResize="0"/>
          <p:nvPr/>
        </p:nvPicPr>
        <p:blipFill rotWithShape="1">
          <a:blip r:embed="rId3">
            <a:alphaModFix/>
          </a:blip>
          <a:srcRect b="0" l="0" r="0" t="0"/>
          <a:stretch/>
        </p:blipFill>
        <p:spPr>
          <a:xfrm>
            <a:off x="538163" y="471488"/>
            <a:ext cx="8067675" cy="42005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60" name="Google Shape;760;p4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61" name="Google Shape;761;p43"/>
          <p:cNvPicPr preferRelativeResize="0"/>
          <p:nvPr/>
        </p:nvPicPr>
        <p:blipFill rotWithShape="1">
          <a:blip r:embed="rId3">
            <a:alphaModFix/>
          </a:blip>
          <a:srcRect b="0" l="0" r="0" t="0"/>
          <a:stretch/>
        </p:blipFill>
        <p:spPr>
          <a:xfrm>
            <a:off x="738188" y="352425"/>
            <a:ext cx="7667625" cy="44386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67" name="Google Shape;767;p4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68" name="Google Shape;768;p44"/>
          <p:cNvPicPr preferRelativeResize="0"/>
          <p:nvPr/>
        </p:nvPicPr>
        <p:blipFill rotWithShape="1">
          <a:blip r:embed="rId3">
            <a:alphaModFix/>
          </a:blip>
          <a:srcRect b="0" l="0" r="0" t="0"/>
          <a:stretch/>
        </p:blipFill>
        <p:spPr>
          <a:xfrm>
            <a:off x="476250" y="571500"/>
            <a:ext cx="8191500" cy="4000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74" name="Google Shape;774;p4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75" name="Google Shape;775;p45"/>
          <p:cNvPicPr preferRelativeResize="0"/>
          <p:nvPr/>
        </p:nvPicPr>
        <p:blipFill rotWithShape="1">
          <a:blip r:embed="rId3">
            <a:alphaModFix/>
          </a:blip>
          <a:srcRect b="0" l="0" r="0" t="0"/>
          <a:stretch/>
        </p:blipFill>
        <p:spPr>
          <a:xfrm>
            <a:off x="623888" y="261680"/>
            <a:ext cx="7896225" cy="425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0dc48b7826_0_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SzPts val="4100"/>
              <a:buNone/>
            </a:pPr>
            <a:r>
              <a:rPr lang="es-ES"/>
              <a:t>Restricciones de Móvil:</a:t>
            </a:r>
            <a:endParaRPr/>
          </a:p>
        </p:txBody>
      </p:sp>
      <p:sp>
        <p:nvSpPr>
          <p:cNvPr id="241" name="Google Shape;241;g20dc48b7826_0_1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800"/>
              </a:spcBef>
              <a:spcAft>
                <a:spcPts val="0"/>
              </a:spcAft>
              <a:buSzPts val="1800"/>
              <a:buNone/>
            </a:pPr>
            <a:r>
              <a:rPr lang="es-ES"/>
              <a:t> Los dispositivos móviles tienen limitaciones de pantalla, potencia y datos. Diseñar para móviles primero ayuda a priorizar el contenido y las funcionalidades esenciales, asegurando que el sitio sea rápido y eficiente.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4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81" name="Google Shape;781;p46"/>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82" name="Google Shape;782;p46"/>
          <p:cNvPicPr preferRelativeResize="0"/>
          <p:nvPr/>
        </p:nvPicPr>
        <p:blipFill rotWithShape="1">
          <a:blip r:embed="rId3">
            <a:alphaModFix/>
          </a:blip>
          <a:srcRect b="0" l="0" r="0" t="0"/>
          <a:stretch/>
        </p:blipFill>
        <p:spPr>
          <a:xfrm>
            <a:off x="728663" y="371475"/>
            <a:ext cx="7686675" cy="44005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4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88" name="Google Shape;788;p4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89" name="Google Shape;789;p47"/>
          <p:cNvPicPr preferRelativeResize="0"/>
          <p:nvPr/>
        </p:nvPicPr>
        <p:blipFill rotWithShape="1">
          <a:blip r:embed="rId3">
            <a:alphaModFix/>
          </a:blip>
          <a:srcRect b="0" l="0" r="0" t="0"/>
          <a:stretch/>
        </p:blipFill>
        <p:spPr>
          <a:xfrm>
            <a:off x="604838" y="604838"/>
            <a:ext cx="7934325" cy="39338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4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795" name="Google Shape;795;p4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796" name="Google Shape;796;p48"/>
          <p:cNvPicPr preferRelativeResize="0"/>
          <p:nvPr/>
        </p:nvPicPr>
        <p:blipFill rotWithShape="1">
          <a:blip r:embed="rId3">
            <a:alphaModFix/>
          </a:blip>
          <a:srcRect b="0" l="0" r="0" t="0"/>
          <a:stretch/>
        </p:blipFill>
        <p:spPr>
          <a:xfrm>
            <a:off x="457200" y="552450"/>
            <a:ext cx="8229600" cy="40386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4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02" name="Google Shape;802;p49"/>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03" name="Google Shape;803;p49"/>
          <p:cNvPicPr preferRelativeResize="0"/>
          <p:nvPr/>
        </p:nvPicPr>
        <p:blipFill rotWithShape="1">
          <a:blip r:embed="rId3">
            <a:alphaModFix/>
          </a:blip>
          <a:srcRect b="0" l="0" r="0" t="0"/>
          <a:stretch/>
        </p:blipFill>
        <p:spPr>
          <a:xfrm>
            <a:off x="938213" y="538163"/>
            <a:ext cx="7267575" cy="40671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09" name="Google Shape;809;p5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10" name="Google Shape;810;p50"/>
          <p:cNvPicPr preferRelativeResize="0"/>
          <p:nvPr/>
        </p:nvPicPr>
        <p:blipFill rotWithShape="1">
          <a:blip r:embed="rId3">
            <a:alphaModFix/>
          </a:blip>
          <a:srcRect b="0" l="0" r="0" t="0"/>
          <a:stretch/>
        </p:blipFill>
        <p:spPr>
          <a:xfrm>
            <a:off x="804863" y="471488"/>
            <a:ext cx="7534275" cy="42005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16" name="Google Shape;816;p51"/>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17" name="Google Shape;817;p51"/>
          <p:cNvPicPr preferRelativeResize="0"/>
          <p:nvPr/>
        </p:nvPicPr>
        <p:blipFill rotWithShape="1">
          <a:blip r:embed="rId3">
            <a:alphaModFix/>
          </a:blip>
          <a:srcRect b="0" l="0" r="0" t="0"/>
          <a:stretch/>
        </p:blipFill>
        <p:spPr>
          <a:xfrm>
            <a:off x="733168" y="774357"/>
            <a:ext cx="7750412" cy="367291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2"/>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rPr lang="es-ES"/>
              <a:t>Transiciones</a:t>
            </a:r>
            <a:endParaRPr/>
          </a:p>
        </p:txBody>
      </p:sp>
      <p:sp>
        <p:nvSpPr>
          <p:cNvPr id="823" name="Google Shape;823;p52"/>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5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29" name="Google Shape;829;p5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30" name="Google Shape;830;p53"/>
          <p:cNvPicPr preferRelativeResize="0"/>
          <p:nvPr/>
        </p:nvPicPr>
        <p:blipFill rotWithShape="1">
          <a:blip r:embed="rId3">
            <a:alphaModFix/>
          </a:blip>
          <a:srcRect b="0" l="0" r="0" t="0"/>
          <a:stretch/>
        </p:blipFill>
        <p:spPr>
          <a:xfrm>
            <a:off x="1771650" y="400050"/>
            <a:ext cx="5600700" cy="4343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5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36" name="Google Shape;836;p5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37" name="Google Shape;837;p54"/>
          <p:cNvPicPr preferRelativeResize="0"/>
          <p:nvPr/>
        </p:nvPicPr>
        <p:blipFill rotWithShape="1">
          <a:blip r:embed="rId3">
            <a:alphaModFix/>
          </a:blip>
          <a:srcRect b="0" l="0" r="0" t="0"/>
          <a:stretch/>
        </p:blipFill>
        <p:spPr>
          <a:xfrm>
            <a:off x="459903" y="78131"/>
            <a:ext cx="8372475" cy="46577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rgbClr val="4089D7"/>
              </a:buClr>
              <a:buSzPts val="4100"/>
              <a:buFont typeface="Nunito"/>
              <a:buNone/>
            </a:pPr>
            <a:r>
              <a:t/>
            </a:r>
            <a:endParaRPr/>
          </a:p>
        </p:txBody>
      </p:sp>
      <p:sp>
        <p:nvSpPr>
          <p:cNvPr id="843" name="Google Shape;843;p55"/>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p>
            <a:pPr indent="-361950" lvl="0" marL="457200" rtl="0" algn="ctr">
              <a:lnSpc>
                <a:spcPct val="90000"/>
              </a:lnSpc>
              <a:spcBef>
                <a:spcPts val="800"/>
              </a:spcBef>
              <a:spcAft>
                <a:spcPts val="0"/>
              </a:spcAft>
              <a:buClr>
                <a:schemeClr val="dk1"/>
              </a:buClr>
              <a:buSzPts val="1800"/>
              <a:buNone/>
            </a:pPr>
            <a:r>
              <a:t/>
            </a:r>
            <a:endParaRPr/>
          </a:p>
        </p:txBody>
      </p:sp>
      <p:pic>
        <p:nvPicPr>
          <p:cNvPr id="844" name="Google Shape;844;p55"/>
          <p:cNvPicPr preferRelativeResize="0"/>
          <p:nvPr/>
        </p:nvPicPr>
        <p:blipFill rotWithShape="1">
          <a:blip r:embed="rId3">
            <a:alphaModFix/>
          </a:blip>
          <a:srcRect b="0" l="0" r="0" t="0"/>
          <a:stretch/>
        </p:blipFill>
        <p:spPr>
          <a:xfrm>
            <a:off x="57665" y="146093"/>
            <a:ext cx="9210675" cy="4505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Generación T">
      <a:dk1>
        <a:srgbClr val="666666"/>
      </a:dk1>
      <a:lt1>
        <a:srgbClr val="E7E6E6"/>
      </a:lt1>
      <a:dk2>
        <a:srgbClr val="666666"/>
      </a:dk2>
      <a:lt2>
        <a:srgbClr val="E7E6E6"/>
      </a:lt2>
      <a:accent1>
        <a:srgbClr val="E3A0DD"/>
      </a:accent1>
      <a:accent2>
        <a:srgbClr val="F9C00B"/>
      </a:accent2>
      <a:accent3>
        <a:srgbClr val="4089D7"/>
      </a:accent3>
      <a:accent4>
        <a:srgbClr val="E3A0DD"/>
      </a:accent4>
      <a:accent5>
        <a:srgbClr val="FFC000"/>
      </a:accent5>
      <a:accent6>
        <a:srgbClr val="4089D7"/>
      </a:accent6>
      <a:hlink>
        <a:srgbClr val="4089D7"/>
      </a:hlink>
      <a:folHlink>
        <a:srgbClr val="6666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Agustina Ramos</dc:creator>
</cp:coreProperties>
</file>